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8" r:id="rId2"/>
    <p:sldId id="287" r:id="rId3"/>
    <p:sldId id="288" r:id="rId4"/>
    <p:sldId id="320" r:id="rId5"/>
    <p:sldId id="344" r:id="rId6"/>
    <p:sldId id="343" r:id="rId7"/>
    <p:sldId id="345" r:id="rId8"/>
    <p:sldId id="337" r:id="rId9"/>
    <p:sldId id="350" r:id="rId10"/>
    <p:sldId id="360" r:id="rId11"/>
    <p:sldId id="359" r:id="rId12"/>
    <p:sldId id="338" r:id="rId13"/>
    <p:sldId id="357" r:id="rId14"/>
    <p:sldId id="354" r:id="rId15"/>
    <p:sldId id="342" r:id="rId16"/>
    <p:sldId id="361" r:id="rId17"/>
    <p:sldId id="362" r:id="rId18"/>
    <p:sldId id="352" r:id="rId19"/>
    <p:sldId id="356" r:id="rId20"/>
    <p:sldId id="358" r:id="rId21"/>
    <p:sldId id="339" r:id="rId22"/>
    <p:sldId id="349" r:id="rId23"/>
    <p:sldId id="364" r:id="rId24"/>
    <p:sldId id="365" r:id="rId25"/>
    <p:sldId id="372" r:id="rId26"/>
    <p:sldId id="367" r:id="rId27"/>
    <p:sldId id="368" r:id="rId28"/>
    <p:sldId id="366" r:id="rId29"/>
    <p:sldId id="369" r:id="rId30"/>
    <p:sldId id="371" r:id="rId31"/>
    <p:sldId id="363" r:id="rId32"/>
    <p:sldId id="370" r:id="rId33"/>
    <p:sldId id="31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542FC52-0219-4264-B854-5FFFCD264543}">
          <p14:sldIdLst>
            <p14:sldId id="318"/>
            <p14:sldId id="287"/>
          </p14:sldIdLst>
        </p14:section>
        <p14:section name="Introduction" id="{4AA8C996-8017-4E78-9458-CD3B85AF7C24}">
          <p14:sldIdLst>
            <p14:sldId id="288"/>
            <p14:sldId id="320"/>
            <p14:sldId id="344"/>
            <p14:sldId id="343"/>
            <p14:sldId id="345"/>
          </p14:sldIdLst>
        </p14:section>
        <p14:section name="Related work" id="{808D791E-D7B5-4808-9EEE-9BB371396C47}">
          <p14:sldIdLst>
            <p14:sldId id="337"/>
            <p14:sldId id="350"/>
            <p14:sldId id="360"/>
            <p14:sldId id="359"/>
          </p14:sldIdLst>
        </p14:section>
        <p14:section name="Metohdology" id="{9630BF2D-1554-4874-B95F-928F74BD77BC}">
          <p14:sldIdLst>
            <p14:sldId id="338"/>
            <p14:sldId id="357"/>
            <p14:sldId id="354"/>
            <p14:sldId id="342"/>
            <p14:sldId id="361"/>
            <p14:sldId id="362"/>
            <p14:sldId id="352"/>
            <p14:sldId id="356"/>
            <p14:sldId id="358"/>
          </p14:sldIdLst>
        </p14:section>
        <p14:section name="Results" id="{CCAC2592-B684-47E7-A781-C5119898B953}">
          <p14:sldIdLst>
            <p14:sldId id="339"/>
            <p14:sldId id="349"/>
            <p14:sldId id="364"/>
            <p14:sldId id="365"/>
            <p14:sldId id="372"/>
            <p14:sldId id="367"/>
            <p14:sldId id="368"/>
            <p14:sldId id="366"/>
            <p14:sldId id="369"/>
            <p14:sldId id="371"/>
            <p14:sldId id="363"/>
            <p14:sldId id="370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pos="73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E6E6E6"/>
    <a:srgbClr val="E7661C"/>
    <a:srgbClr val="EBA123"/>
    <a:srgbClr val="A8A8A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57046-DEE1-4FF3-B45F-1BA6A55B535B}" v="17" dt="2023-03-25T04:01:15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798" y="291"/>
      </p:cViewPr>
      <p:guideLst>
        <p:guide orient="horz" pos="2160"/>
        <p:guide pos="3840"/>
        <p:guide orient="horz" pos="346"/>
        <p:guide orient="horz" pos="3974"/>
        <p:guide pos="325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33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29:5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6422 24575,'0'0'0,"0"0"0,0-1 0,0-1 0,0-1 0,1 1 0,-1-1 0,1 1 0,0-1 0,0 1 0,0 0 0,0-1 0,0 1 0,0 0 0,0 0 0,4-4 0,6-10 0,55-86 0,66-83 0,77-88-615,84-73-1848,84-60 1086,79-42-1668,66-27 1609,71-18-1259,72-6 1569,-10 58-421,931-466 0,-839 552 1318,-23 59-12,-32 54 216,-32 39 167,-32 26-107,-41 23 78,-57 26 339,-67 28-114,-70 28 561,-78 28 317,-75 20 3744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30:0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24575,'64'6'0,"239"-1"0,6 2 0,-245-5 0,36 2 0,106 18 0,-203-22 0,11 4 0,-12 1 0,-7 3 0,-10 4 0,1 0 0,-2-1 0,1-1 0,-24 11 0,-7 4 0,-120 71 0,-62 39-368,-27 20-2100,15-7-2887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30:46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24575,'0'0'0,"0"0"0,0 1 0,0 1 0,0 1 0,1-1 0,-1 1 0,1-1 0,0 1 0,0-1 0,0 0 0,0 1 0,0-1 0,0 0 0,0 0 0,4 4 0,6 10 0,55 86 0,66 83 0,77 88-615,84 73-1848,84 60 1086,79 42-1668,66 27 1609,71 18-1259,72 6 1569,-10-58-421,931 466 0,-839-552 1318,-23-59-12,-32-54 216,-32-39 167,-32-26-107,-41-23 78,-57-26 339,-67-28-114,-70-28 561,-78-28 317,-75-20 3744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30:46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24575,'64'-6'0,"239"1"0,6-2 0,-245 5 0,36-2 0,106-18 0,-203 22 0,11-4 0,-12-1 0,-7-3 0,-10-4 0,1 0 0,-2 1 0,1 1 0,-24-11 0,-7-4 0,-120-71 0,-62-39-368,-27-20-2100,15 7-2887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2T12:31:18.9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1,'1041'0,"-646"0,71 0,67 0,59 0,8636 0,-9102 0,-126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2T12:31:2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24575,'5'5'0,"1"1"0,0-2 0,0 1 0,1-1 0,-1 0 0,11 5 0,6 3 0,36 19 0,83 30 0,-45-28 0,93 20 0,-31-8 0,-157-45 0,5 2 0,0 0 0,-1 1 0,1 0 0,0 0 0,-1 0 0,1 1 0,5 4 0,-11-7 0,0 0 0,1 1 0,-1-1 0,0 0 0,0 1 0,0-1 0,0 1 0,-1-1 0,1 1 0,0-1 0,0 1 0,-1 0 0,1-1 0,-1 4 0,1-2 0,-1-1 0,-1 1 0,1 0 0,0 0 0,-1-1 0,1 1 0,-1 0 0,0-1 0,0 1 0,0 0 0,-3 4 0,-4 6 0,0-1 0,-1 1 0,-1-1 0,-15 14 0,-93 79 0,-51 21-265,-41 14-1897,0-9-3602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54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35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customXml" Target="../ink/ink4.xml"/><Relationship Id="rId18" Type="http://schemas.openxmlformats.org/officeDocument/2006/relationships/image" Target="../media/image23.png"/><Relationship Id="rId3" Type="http://schemas.openxmlformats.org/officeDocument/2006/relationships/image" Target="../media/image22.jpg"/><Relationship Id="rId12" Type="http://schemas.openxmlformats.org/officeDocument/2006/relationships/image" Target="../media/image200.png"/><Relationship Id="rId17" Type="http://schemas.openxmlformats.org/officeDocument/2006/relationships/customXml" Target="../ink/ink6.xml"/><Relationship Id="rId2" Type="http://schemas.openxmlformats.org/officeDocument/2006/relationships/image" Target="../media/image2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customXml" Target="../ink/ink3.xml"/><Relationship Id="rId5" Type="http://schemas.openxmlformats.org/officeDocument/2006/relationships/image" Target="../media/image24.jpg"/><Relationship Id="rId15" Type="http://schemas.openxmlformats.org/officeDocument/2006/relationships/customXml" Target="../ink/ink5.xml"/><Relationship Id="rId10" Type="http://schemas.openxmlformats.org/officeDocument/2006/relationships/image" Target="../media/image190.png"/><Relationship Id="rId4" Type="http://schemas.openxmlformats.org/officeDocument/2006/relationships/image" Target="../media/image23.jpg"/><Relationship Id="rId9" Type="http://schemas.openxmlformats.org/officeDocument/2006/relationships/customXml" Target="../ink/ink2.xml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sv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sv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sv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015" y="485484"/>
            <a:ext cx="2831940" cy="5203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CC5F07-5256-4691-97FF-2CDDBB239479}"/>
              </a:ext>
            </a:extLst>
          </p:cNvPr>
          <p:cNvSpPr txBox="1"/>
          <p:nvPr/>
        </p:nvSpPr>
        <p:spPr>
          <a:xfrm>
            <a:off x="302097" y="2624933"/>
            <a:ext cx="6938118" cy="176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Overpass" pitchFamily="2" charset="0"/>
                <a:ea typeface="未来荧黑 Normal" panose="020B0400000000000000" pitchFamily="34" charset="-122"/>
              </a:rPr>
              <a:t>Traffic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300" dirty="0">
                <a:solidFill>
                  <a:srgbClr val="F2F2F2">
                    <a:lumMod val="25000"/>
                  </a:srgbClr>
                </a:solidFill>
                <a:latin typeface="Overpass" pitchFamily="2" charset="0"/>
                <a:ea typeface="未来荧黑 Normal" panose="020B0400000000000000" pitchFamily="34" charset="-122"/>
              </a:rPr>
              <a:t>Detection &amp; Recognition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Overpass" pitchFamily="2" charset="0"/>
              <a:ea typeface="未来荧黑 Normal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600324-80D0-4017-1873-4F6272B0E807}"/>
              </a:ext>
            </a:extLst>
          </p:cNvPr>
          <p:cNvSpPr txBox="1"/>
          <p:nvPr/>
        </p:nvSpPr>
        <p:spPr>
          <a:xfrm>
            <a:off x="493671" y="5196674"/>
            <a:ext cx="3075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Group Members</a:t>
            </a:r>
          </a:p>
          <a:p>
            <a:pPr>
              <a:defRPr/>
            </a:pPr>
            <a:r>
              <a:rPr lang="zh-CN" altLang="en-US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樊斯特 </a:t>
            </a:r>
            <a:r>
              <a:rPr lang="en-US" altLang="zh-CN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12111624</a:t>
            </a:r>
          </a:p>
          <a:p>
            <a:pPr>
              <a:defRPr/>
            </a:pPr>
            <a:r>
              <a:rPr lang="zh-CN" altLang="en-US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肖佳辰 </a:t>
            </a:r>
            <a:r>
              <a:rPr lang="en-US" altLang="zh-CN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12112012</a:t>
            </a:r>
            <a:endParaRPr lang="zh-CN" altLang="en-US" sz="2800" dirty="0">
              <a:solidFill>
                <a:prstClr val="black"/>
              </a:solidFill>
              <a:latin typeface="未来荧黑 Normal" panose="020B0400000000000000" pitchFamily="34" charset="-122"/>
              <a:ea typeface="未来荧黑 Normal" panose="020B04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574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4970463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Attention Modules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Squeeze-and-Excitation Networks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AB7AEC-4497-2D95-D1A6-82E8342BD5DC}"/>
              </a:ext>
            </a:extLst>
          </p:cNvPr>
          <p:cNvSpPr txBox="1"/>
          <p:nvPr/>
        </p:nvSpPr>
        <p:spPr>
          <a:xfrm>
            <a:off x="352425" y="6446752"/>
            <a:ext cx="11487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J. Hu, L. Shen, S.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Albanie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G. Sun, and E. Wu, "Squeeze-and-Excitation Networks," arXiv:1709.01507 [cs.CV], 2019.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B09940-E1C3-975B-AC1D-CE43F7F86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03540"/>
            <a:ext cx="6038894" cy="14049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52E89B-96B6-56C4-6FC7-D14E9E2D2193}"/>
              </a:ext>
            </a:extLst>
          </p:cNvPr>
          <p:cNvSpPr txBox="1"/>
          <p:nvPr/>
        </p:nvSpPr>
        <p:spPr>
          <a:xfrm>
            <a:off x="352425" y="2533939"/>
            <a:ext cx="6157116" cy="270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Channel-wise Feature Recalibration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Squeeze and Excitation Operations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Performance Boost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Compatibility</a:t>
            </a:r>
          </a:p>
        </p:txBody>
      </p:sp>
    </p:spTree>
    <p:extLst>
      <p:ext uri="{BB962C8B-B14F-4D97-AF65-F5344CB8AC3E}">
        <p14:creationId xmlns:p14="http://schemas.microsoft.com/office/powerpoint/2010/main" val="315467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4970463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Attention Modules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Efficient Channel Attention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5B31E7-454A-FB07-B9FB-5BD2D13625FC}"/>
              </a:ext>
            </a:extLst>
          </p:cNvPr>
          <p:cNvSpPr txBox="1"/>
          <p:nvPr/>
        </p:nvSpPr>
        <p:spPr>
          <a:xfrm>
            <a:off x="787400" y="6273225"/>
            <a:ext cx="10528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Q. Wang, B. Wu, P. Zhu, P. Li, W.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Zuo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Q. Hu, "ECA-Net: Efficient Channel Attention for Deep Convolutional Neural Networks," arXiv:1910.03151 [cs.CV], 2020.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2C64B2C-A04F-A58E-5758-986567EDB9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7561" y="2143115"/>
            <a:ext cx="4843461" cy="262434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FF96635-5CC8-338D-77D0-4313840E9E1A}"/>
              </a:ext>
            </a:extLst>
          </p:cNvPr>
          <p:cNvSpPr txBox="1"/>
          <p:nvPr/>
        </p:nvSpPr>
        <p:spPr>
          <a:xfrm>
            <a:off x="515938" y="1831907"/>
            <a:ext cx="6157116" cy="412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Cross-Channel Interaction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Adaptive Selection of Kernel Size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 Boost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Avoiding Dimensionality Reduction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Compatibility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0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C7F09F5-DDEF-4959-AD4B-F112F5A7F22C}"/>
              </a:ext>
            </a:extLst>
          </p:cNvPr>
          <p:cNvSpPr/>
          <p:nvPr/>
        </p:nvSpPr>
        <p:spPr>
          <a:xfrm>
            <a:off x="10171173" y="0"/>
            <a:ext cx="2020826" cy="6858000"/>
          </a:xfrm>
          <a:custGeom>
            <a:avLst/>
            <a:gdLst>
              <a:gd name="connsiteX0" fmla="*/ 108571 w 2020826"/>
              <a:gd name="connsiteY0" fmla="*/ 0 h 6858000"/>
              <a:gd name="connsiteX1" fmla="*/ 2020826 w 2020826"/>
              <a:gd name="connsiteY1" fmla="*/ 0 h 6858000"/>
              <a:gd name="connsiteX2" fmla="*/ 2020826 w 2020826"/>
              <a:gd name="connsiteY2" fmla="*/ 6858000 h 6858000"/>
              <a:gd name="connsiteX3" fmla="*/ 0 w 2020826"/>
              <a:gd name="connsiteY3" fmla="*/ 6858000 h 6858000"/>
              <a:gd name="connsiteX4" fmla="*/ 325674 w 2020826"/>
              <a:gd name="connsiteY4" fmla="*/ 5547360 h 6858000"/>
              <a:gd name="connsiteX5" fmla="*/ 1483914 w 2020826"/>
              <a:gd name="connsiteY5" fmla="*/ 5288280 h 6858000"/>
              <a:gd name="connsiteX6" fmla="*/ 920034 w 2020826"/>
              <a:gd name="connsiteY6" fmla="*/ 4130040 h 6858000"/>
              <a:gd name="connsiteX7" fmla="*/ 539034 w 2020826"/>
              <a:gd name="connsiteY7" fmla="*/ 1630680 h 6858000"/>
              <a:gd name="connsiteX8" fmla="*/ 1285794 w 2020826"/>
              <a:gd name="connsiteY8" fmla="*/ 563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26" h="6858000">
                <a:moveTo>
                  <a:pt x="108571" y="0"/>
                </a:moveTo>
                <a:lnTo>
                  <a:pt x="2020826" y="0"/>
                </a:lnTo>
                <a:lnTo>
                  <a:pt x="2020826" y="6858000"/>
                </a:lnTo>
                <a:lnTo>
                  <a:pt x="0" y="6858000"/>
                </a:lnTo>
                <a:lnTo>
                  <a:pt x="325674" y="5547360"/>
                </a:lnTo>
                <a:lnTo>
                  <a:pt x="1483914" y="5288280"/>
                </a:lnTo>
                <a:lnTo>
                  <a:pt x="920034" y="4130040"/>
                </a:lnTo>
                <a:lnTo>
                  <a:pt x="539034" y="1630680"/>
                </a:lnTo>
                <a:lnTo>
                  <a:pt x="1285794" y="563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769EFA-D4C0-40D1-9587-DA975697F139}"/>
              </a:ext>
            </a:extLst>
          </p:cNvPr>
          <p:cNvSpPr/>
          <p:nvPr/>
        </p:nvSpPr>
        <p:spPr>
          <a:xfrm>
            <a:off x="1" y="0"/>
            <a:ext cx="1978765" cy="6858000"/>
          </a:xfrm>
          <a:custGeom>
            <a:avLst/>
            <a:gdLst>
              <a:gd name="connsiteX0" fmla="*/ 0 w 1978765"/>
              <a:gd name="connsiteY0" fmla="*/ 0 h 6858000"/>
              <a:gd name="connsiteX1" fmla="*/ 1978765 w 1978765"/>
              <a:gd name="connsiteY1" fmla="*/ 0 h 6858000"/>
              <a:gd name="connsiteX2" fmla="*/ 1765755 w 1978765"/>
              <a:gd name="connsiteY2" fmla="*/ 1158240 h 6858000"/>
              <a:gd name="connsiteX3" fmla="*/ 1095195 w 1978765"/>
              <a:gd name="connsiteY3" fmla="*/ 1402080 h 6858000"/>
              <a:gd name="connsiteX4" fmla="*/ 394155 w 1978765"/>
              <a:gd name="connsiteY4" fmla="*/ 2118360 h 6858000"/>
              <a:gd name="connsiteX5" fmla="*/ 1232355 w 1978765"/>
              <a:gd name="connsiteY5" fmla="*/ 3429000 h 6858000"/>
              <a:gd name="connsiteX6" fmla="*/ 1811475 w 1978765"/>
              <a:gd name="connsiteY6" fmla="*/ 3810000 h 6858000"/>
              <a:gd name="connsiteX7" fmla="*/ 1491435 w 1978765"/>
              <a:gd name="connsiteY7" fmla="*/ 6096000 h 6858000"/>
              <a:gd name="connsiteX8" fmla="*/ 1647507 w 1978765"/>
              <a:gd name="connsiteY8" fmla="*/ 6858000 h 6858000"/>
              <a:gd name="connsiteX9" fmla="*/ 0 w 197876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765" h="6858000">
                <a:moveTo>
                  <a:pt x="0" y="0"/>
                </a:moveTo>
                <a:lnTo>
                  <a:pt x="1978765" y="0"/>
                </a:lnTo>
                <a:lnTo>
                  <a:pt x="1765755" y="1158240"/>
                </a:lnTo>
                <a:lnTo>
                  <a:pt x="1095195" y="1402080"/>
                </a:lnTo>
                <a:lnTo>
                  <a:pt x="394155" y="2118360"/>
                </a:lnTo>
                <a:lnTo>
                  <a:pt x="1232355" y="3429000"/>
                </a:lnTo>
                <a:lnTo>
                  <a:pt x="1811475" y="3810000"/>
                </a:lnTo>
                <a:lnTo>
                  <a:pt x="1491435" y="6096000"/>
                </a:lnTo>
                <a:lnTo>
                  <a:pt x="164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43843B-3B54-432C-95C1-88BA29BB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692"/>
          <a:stretch>
            <a:fillRect/>
          </a:stretch>
        </p:blipFill>
        <p:spPr>
          <a:xfrm rot="3632646">
            <a:off x="7261466" y="544830"/>
            <a:ext cx="6859885" cy="6181200"/>
          </a:xfrm>
          <a:custGeom>
            <a:avLst/>
            <a:gdLst>
              <a:gd name="connsiteX0" fmla="*/ 0 w 6859885"/>
              <a:gd name="connsiteY0" fmla="*/ 1781723 h 6181200"/>
              <a:gd name="connsiteX1" fmla="*/ 1006241 w 6859885"/>
              <a:gd name="connsiteY1" fmla="*/ 0 h 6181200"/>
              <a:gd name="connsiteX2" fmla="*/ 6859885 w 6859885"/>
              <a:gd name="connsiteY2" fmla="*/ 3305888 h 6181200"/>
              <a:gd name="connsiteX3" fmla="*/ 6859885 w 6859885"/>
              <a:gd name="connsiteY3" fmla="*/ 3581120 h 6181200"/>
              <a:gd name="connsiteX4" fmla="*/ 5391471 w 6859885"/>
              <a:gd name="connsiteY4" fmla="*/ 6181200 h 6181200"/>
              <a:gd name="connsiteX5" fmla="*/ 0 w 6859885"/>
              <a:gd name="connsiteY5" fmla="*/ 6181200 h 61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885" h="6181200">
                <a:moveTo>
                  <a:pt x="0" y="1781723"/>
                </a:moveTo>
                <a:lnTo>
                  <a:pt x="1006241" y="0"/>
                </a:lnTo>
                <a:lnTo>
                  <a:pt x="6859885" y="3305888"/>
                </a:lnTo>
                <a:lnTo>
                  <a:pt x="6859885" y="3581120"/>
                </a:lnTo>
                <a:lnTo>
                  <a:pt x="5391471" y="6181200"/>
                </a:lnTo>
                <a:lnTo>
                  <a:pt x="0" y="6181200"/>
                </a:lnTo>
                <a:close/>
              </a:path>
            </a:pathLst>
          </a:cu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BCFBD0-17C7-4754-9380-82E4CA0E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86"/>
          <a:stretch>
            <a:fillRect/>
          </a:stretch>
        </p:blipFill>
        <p:spPr>
          <a:xfrm rot="737125">
            <a:off x="-3621919" y="-823008"/>
            <a:ext cx="6759429" cy="9238303"/>
          </a:xfrm>
          <a:custGeom>
            <a:avLst/>
            <a:gdLst>
              <a:gd name="connsiteX0" fmla="*/ 0 w 6759429"/>
              <a:gd name="connsiteY0" fmla="*/ 6782788 h 9238303"/>
              <a:gd name="connsiteX1" fmla="*/ 534734 w 6759429"/>
              <a:gd name="connsiteY1" fmla="*/ 9238303 h 9238303"/>
              <a:gd name="connsiteX2" fmla="*/ 0 w 6759429"/>
              <a:gd name="connsiteY2" fmla="*/ 9238303 h 9238303"/>
              <a:gd name="connsiteX3" fmla="*/ 2827062 w 6759429"/>
              <a:gd name="connsiteY3" fmla="*/ 856346 h 9238303"/>
              <a:gd name="connsiteX4" fmla="*/ 6759429 w 6759429"/>
              <a:gd name="connsiteY4" fmla="*/ 0 h 9238303"/>
              <a:gd name="connsiteX5" fmla="*/ 6759429 w 6759429"/>
              <a:gd name="connsiteY5" fmla="*/ 7016773 h 9238303"/>
              <a:gd name="connsiteX6" fmla="*/ 4285912 w 6759429"/>
              <a:gd name="connsiteY6" fmla="*/ 7555427 h 92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9429" h="9238303">
                <a:moveTo>
                  <a:pt x="0" y="6782788"/>
                </a:moveTo>
                <a:lnTo>
                  <a:pt x="534734" y="9238303"/>
                </a:lnTo>
                <a:lnTo>
                  <a:pt x="0" y="9238303"/>
                </a:lnTo>
                <a:close/>
                <a:moveTo>
                  <a:pt x="2827062" y="856346"/>
                </a:moveTo>
                <a:lnTo>
                  <a:pt x="6759429" y="0"/>
                </a:lnTo>
                <a:lnTo>
                  <a:pt x="6759429" y="7016773"/>
                </a:lnTo>
                <a:lnTo>
                  <a:pt x="4285912" y="7555427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6D88A-4AE7-4D47-A542-489C55D14EE5}"/>
              </a:ext>
            </a:extLst>
          </p:cNvPr>
          <p:cNvGrpSpPr/>
          <p:nvPr/>
        </p:nvGrpSpPr>
        <p:grpSpPr>
          <a:xfrm>
            <a:off x="4290058" y="1984494"/>
            <a:ext cx="3611886" cy="1786036"/>
            <a:chOff x="479321" y="2289294"/>
            <a:chExt cx="3611886" cy="178603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BCAF4-D11F-4A3D-AB13-4CE6658F4E6E}"/>
                </a:ext>
              </a:extLst>
            </p:cNvPr>
            <p:cNvSpPr txBox="1"/>
            <p:nvPr/>
          </p:nvSpPr>
          <p:spPr>
            <a:xfrm>
              <a:off x="479321" y="3428999"/>
              <a:ext cx="3611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Methodology</a:t>
              </a:r>
              <a:endPara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D4DCA9-4813-4112-BD9C-4EAA5942E610}"/>
                </a:ext>
              </a:extLst>
            </p:cNvPr>
            <p:cNvSpPr/>
            <p:nvPr/>
          </p:nvSpPr>
          <p:spPr>
            <a:xfrm>
              <a:off x="1585392" y="2289294"/>
              <a:ext cx="1399743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03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49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Dataset Analysis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C4ED8-D975-04B7-8C6E-B521DB6614C2}"/>
              </a:ext>
            </a:extLst>
          </p:cNvPr>
          <p:cNvSpPr txBox="1"/>
          <p:nvPr/>
        </p:nvSpPr>
        <p:spPr>
          <a:xfrm>
            <a:off x="799193" y="1610965"/>
            <a:ext cx="271106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pl5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537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pl10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pl15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93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pl20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164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pl25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pl30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640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pl35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pl40</a:t>
            </a:r>
            <a:r>
              <a:rPr lang="en-US" sz="2000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1413</a:t>
            </a:r>
            <a:r>
              <a:rPr lang="en-US" sz="2000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pl50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1073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pl60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835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pl65</a:t>
            </a:r>
            <a:r>
              <a:rPr lang="en-US" sz="2000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pl70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pl80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904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pl90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pl100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673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pl110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46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pl120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298</a:t>
            </a:r>
            <a:r>
              <a:rPr lang="en-US" b="1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0C006B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22CD1D5-325C-A6E5-10C8-B22A3166EE6B}"/>
              </a:ext>
            </a:extLst>
          </p:cNvPr>
          <p:cNvGrpSpPr/>
          <p:nvPr/>
        </p:nvGrpSpPr>
        <p:grpSpPr>
          <a:xfrm>
            <a:off x="3260863" y="1764298"/>
            <a:ext cx="1548444" cy="1051303"/>
            <a:chOff x="4591039" y="3170351"/>
            <a:chExt cx="2046138" cy="138920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22A84C-E276-5C51-52BE-69BDF99DE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472" r="49337"/>
            <a:stretch/>
          </p:blipFill>
          <p:spPr>
            <a:xfrm>
              <a:off x="4591039" y="3757127"/>
              <a:ext cx="2046138" cy="80243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BDCE57B-700D-3C34-2552-D67943A99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664" t="5523" r="-154" b="35883"/>
            <a:stretch/>
          </p:blipFill>
          <p:spPr>
            <a:xfrm>
              <a:off x="4978101" y="3170351"/>
              <a:ext cx="1248710" cy="673288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9D4E261-B269-01EE-C7C8-F7C30ABE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558" y="2949632"/>
            <a:ext cx="2934996" cy="33837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B741E8-737A-F45F-4823-649BE5EFE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102" y="3345542"/>
            <a:ext cx="3192659" cy="293647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99F4C6D-3275-3C75-9719-2BA335294359}"/>
              </a:ext>
            </a:extLst>
          </p:cNvPr>
          <p:cNvSpPr txBox="1"/>
          <p:nvPr/>
        </p:nvSpPr>
        <p:spPr>
          <a:xfrm>
            <a:off x="2345291" y="6408533"/>
            <a:ext cx="2013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Unbalanced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19BB9A-28DC-4513-F6A3-9B70E2D4C30D}"/>
              </a:ext>
            </a:extLst>
          </p:cNvPr>
          <p:cNvSpPr txBox="1"/>
          <p:nvPr/>
        </p:nvSpPr>
        <p:spPr>
          <a:xfrm>
            <a:off x="7899477" y="6379958"/>
            <a:ext cx="2087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Blurred case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01A9FDE-A050-7FB0-E68A-D59D2DEBB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869" y="1838008"/>
            <a:ext cx="1919142" cy="9033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B49CDE-2267-7619-0F1E-D468DF35A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2684" y="1005840"/>
            <a:ext cx="3125494" cy="21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8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254681" y="220114"/>
            <a:ext cx="5137689" cy="1238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Data Preprocessing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A02020204030203" pitchFamily="34" charset="0"/>
                <a:ea typeface="思源黑体 CN Heavy" panose="020B0A00000000000000" pitchFamily="34" charset="-122"/>
                <a:cs typeface="+mn-cs"/>
              </a:rPr>
              <a:t>Data Augmentation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C718A5-6E19-520B-A8DE-856959846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52" y="119380"/>
            <a:ext cx="2160000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1DC516-7C35-71B6-AA3F-91D306B30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52" y="2386859"/>
            <a:ext cx="2160000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8EDA92-A3B5-50ED-9997-EA084766B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52" y="4733085"/>
            <a:ext cx="2160000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CA1F88-8EBF-F35B-8D46-EE796F64C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23" y="2072725"/>
            <a:ext cx="2840826" cy="2840826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74331761-D9C7-ED0A-3191-B511F8ADB66B}"/>
              </a:ext>
            </a:extLst>
          </p:cNvPr>
          <p:cNvGrpSpPr/>
          <p:nvPr/>
        </p:nvGrpSpPr>
        <p:grpSpPr>
          <a:xfrm>
            <a:off x="4737609" y="788822"/>
            <a:ext cx="4295013" cy="2377499"/>
            <a:chOff x="4720110" y="829291"/>
            <a:chExt cx="4295013" cy="23774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E22B421-C2EE-4366-E921-9EAC05B80581}"/>
                    </a:ext>
                  </a:extLst>
                </p14:cNvPr>
                <p14:cNvContentPartPr/>
                <p14:nvPr/>
              </p14:nvContentPartPr>
              <p14:xfrm>
                <a:off x="4720110" y="894510"/>
                <a:ext cx="4161600" cy="2312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E22B421-C2EE-4366-E921-9EAC05B805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11470" y="885870"/>
                  <a:ext cx="4179240" cy="23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2F78FEC-A78F-B5CC-4E0A-66D5E03DC0E8}"/>
                    </a:ext>
                  </a:extLst>
                </p14:cNvPr>
                <p14:cNvContentPartPr/>
                <p14:nvPr/>
              </p14:nvContentPartPr>
              <p14:xfrm>
                <a:off x="8631363" y="829291"/>
                <a:ext cx="383760" cy="248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2F78FEC-A78F-B5CC-4E0A-66D5E03DC0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22363" y="820651"/>
                  <a:ext cx="4014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E235930-A1F1-A95F-6BAE-A9F4280B75C0}"/>
              </a:ext>
            </a:extLst>
          </p:cNvPr>
          <p:cNvGrpSpPr/>
          <p:nvPr/>
        </p:nvGrpSpPr>
        <p:grpSpPr>
          <a:xfrm flipV="1">
            <a:off x="4737609" y="3819959"/>
            <a:ext cx="4295013" cy="2377499"/>
            <a:chOff x="4720110" y="829291"/>
            <a:chExt cx="4295013" cy="23774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EED41AA-AF18-B58C-5B9C-B12A159DC9CB}"/>
                    </a:ext>
                  </a:extLst>
                </p14:cNvPr>
                <p14:cNvContentPartPr/>
                <p14:nvPr/>
              </p14:nvContentPartPr>
              <p14:xfrm>
                <a:off x="4720110" y="894510"/>
                <a:ext cx="4161600" cy="23122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EED41AA-AF18-B58C-5B9C-B12A159DC9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11470" y="885870"/>
                  <a:ext cx="4179240" cy="23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80C749A-23E7-4E0F-0A95-02F648442AA9}"/>
                    </a:ext>
                  </a:extLst>
                </p14:cNvPr>
                <p14:cNvContentPartPr/>
                <p14:nvPr/>
              </p14:nvContentPartPr>
              <p14:xfrm>
                <a:off x="8631363" y="829291"/>
                <a:ext cx="383760" cy="248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80C749A-23E7-4E0F-0A95-02F648442A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22363" y="820291"/>
                  <a:ext cx="401400" cy="2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4A8E1B50-A056-7332-7A9F-40301B40CCA3}"/>
                  </a:ext>
                </a:extLst>
              </p14:cNvPr>
              <p14:cNvContentPartPr/>
              <p14:nvPr/>
            </p14:nvContentPartPr>
            <p14:xfrm>
              <a:off x="4836665" y="3512749"/>
              <a:ext cx="4457520" cy="3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4A8E1B50-A056-7332-7A9F-40301B40CC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28025" y="3504109"/>
                <a:ext cx="4475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74DDADB7-4944-E039-58D2-4A4546D810EC}"/>
                  </a:ext>
                </a:extLst>
              </p14:cNvPr>
              <p14:cNvContentPartPr/>
              <p14:nvPr/>
            </p14:nvContentPartPr>
            <p14:xfrm>
              <a:off x="9078545" y="3345709"/>
              <a:ext cx="287640" cy="3387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74DDADB7-4944-E039-58D2-4A4546D810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69905" y="3336709"/>
                <a:ext cx="30528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文本框 58">
            <a:extLst>
              <a:ext uri="{FF2B5EF4-FFF2-40B4-BE49-F238E27FC236}">
                <a16:creationId xmlns:a16="http://schemas.microsoft.com/office/drawing/2014/main" id="{2AA0EFA1-A421-6779-ABB7-851BBECF503B}"/>
              </a:ext>
            </a:extLst>
          </p:cNvPr>
          <p:cNvSpPr txBox="1"/>
          <p:nvPr/>
        </p:nvSpPr>
        <p:spPr>
          <a:xfrm rot="20147254">
            <a:off x="5621342" y="1053110"/>
            <a:ext cx="216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Rotate + ISO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91ED49D-48B2-9311-93BE-37BF602C4230}"/>
              </a:ext>
            </a:extLst>
          </p:cNvPr>
          <p:cNvSpPr txBox="1"/>
          <p:nvPr/>
        </p:nvSpPr>
        <p:spPr>
          <a:xfrm rot="1735016">
            <a:off x="5401207" y="5525328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Rotate + Mirror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8367C7B-D150-3F80-A307-1E1E423C2CC0}"/>
              </a:ext>
            </a:extLst>
          </p:cNvPr>
          <p:cNvSpPr txBox="1"/>
          <p:nvPr/>
        </p:nvSpPr>
        <p:spPr>
          <a:xfrm>
            <a:off x="6010929" y="3072614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Gamma + Noise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62B88A2-09FE-5F0A-B45D-CADF025EF7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1" t="47273" r="72724" b="48658"/>
          <a:stretch/>
        </p:blipFill>
        <p:spPr>
          <a:xfrm>
            <a:off x="106043" y="2266900"/>
            <a:ext cx="1338775" cy="2157617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8DF2026D-BD5E-6F77-F42A-4E7AF27F08F1}"/>
              </a:ext>
            </a:extLst>
          </p:cNvPr>
          <p:cNvSpPr/>
          <p:nvPr/>
        </p:nvSpPr>
        <p:spPr>
          <a:xfrm>
            <a:off x="2495539" y="3380769"/>
            <a:ext cx="121162" cy="263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63FC196-F4B5-EFA0-D9CD-7226475D7F3D}"/>
              </a:ext>
            </a:extLst>
          </p:cNvPr>
          <p:cNvSpPr/>
          <p:nvPr/>
        </p:nvSpPr>
        <p:spPr>
          <a:xfrm>
            <a:off x="102705" y="2246540"/>
            <a:ext cx="1338775" cy="21779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BBCE413-FD0A-975B-3646-9C5954D3513C}"/>
              </a:ext>
            </a:extLst>
          </p:cNvPr>
          <p:cNvCxnSpPr/>
          <p:nvPr/>
        </p:nvCxnSpPr>
        <p:spPr>
          <a:xfrm>
            <a:off x="1458147" y="2248921"/>
            <a:ext cx="1032639" cy="11342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B338EC5F-CAF9-AC7B-60B7-D0BEB0BCCF98}"/>
              </a:ext>
            </a:extLst>
          </p:cNvPr>
          <p:cNvCxnSpPr>
            <a:cxnSpLocks/>
          </p:cNvCxnSpPr>
          <p:nvPr/>
        </p:nvCxnSpPr>
        <p:spPr>
          <a:xfrm flipV="1">
            <a:off x="1444617" y="3638376"/>
            <a:ext cx="1060695" cy="8082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CB852DE-99E7-496A-0F5A-6F1F0F6EA413}"/>
              </a:ext>
            </a:extLst>
          </p:cNvPr>
          <p:cNvSpPr txBox="1"/>
          <p:nvPr/>
        </p:nvSpPr>
        <p:spPr>
          <a:xfrm>
            <a:off x="1023335" y="5787519"/>
            <a:ext cx="3744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PL15: 93 -&gt; 93*4 = 372</a:t>
            </a:r>
          </a:p>
        </p:txBody>
      </p:sp>
    </p:spTree>
    <p:extLst>
      <p:ext uri="{BB962C8B-B14F-4D97-AF65-F5344CB8AC3E}">
        <p14:creationId xmlns:p14="http://schemas.microsoft.com/office/powerpoint/2010/main" val="372367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3BA6B-3BE0-10CE-B98B-FDA8A4D31ADE}"/>
              </a:ext>
            </a:extLst>
          </p:cNvPr>
          <p:cNvSpPr txBox="1"/>
          <p:nvPr/>
        </p:nvSpPr>
        <p:spPr>
          <a:xfrm>
            <a:off x="515937" y="386439"/>
            <a:ext cx="4238020" cy="11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spc="300" dirty="0">
                <a:solidFill>
                  <a:srgbClr val="F2F2F2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 Dataset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300" dirty="0">
                <a:solidFill>
                  <a:srgbClr val="F2F2F2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 Rare Signs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248E8B-3261-0CF9-E8D9-3BEB14FF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46" y="1733534"/>
            <a:ext cx="5700754" cy="42481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9A441FE-BE71-A119-BF8F-4D8E8FA99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485" y="1795447"/>
            <a:ext cx="5615029" cy="41862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521DC46-3C7A-BFFC-63D9-81F9058D852C}"/>
              </a:ext>
            </a:extLst>
          </p:cNvPr>
          <p:cNvSpPr txBox="1"/>
          <p:nvPr/>
        </p:nvSpPr>
        <p:spPr>
          <a:xfrm>
            <a:off x="3288485" y="6245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Manual Annotation using: https://www.makesense.ai/</a:t>
            </a:r>
          </a:p>
        </p:txBody>
      </p:sp>
    </p:spTree>
    <p:extLst>
      <p:ext uri="{BB962C8B-B14F-4D97-AF65-F5344CB8AC3E}">
        <p14:creationId xmlns:p14="http://schemas.microsoft.com/office/powerpoint/2010/main" val="125079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1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3BA6B-3BE0-10CE-B98B-FDA8A4D31ADE}"/>
              </a:ext>
            </a:extLst>
          </p:cNvPr>
          <p:cNvSpPr txBox="1"/>
          <p:nvPr/>
        </p:nvSpPr>
        <p:spPr>
          <a:xfrm>
            <a:off x="515938" y="549275"/>
            <a:ext cx="4238020" cy="11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spc="300" dirty="0">
                <a:solidFill>
                  <a:srgbClr val="F2F2F2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 Dataset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300" dirty="0">
                <a:solidFill>
                  <a:srgbClr val="F2F2F2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Difficult Cases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AF7567-CB4B-2283-025E-C31BC1C09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867910"/>
            <a:ext cx="4800000" cy="36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C92162-2E4E-CAC5-DACF-1D33A22A24D9}"/>
              </a:ext>
            </a:extLst>
          </p:cNvPr>
          <p:cNvSpPr txBox="1"/>
          <p:nvPr/>
        </p:nvSpPr>
        <p:spPr>
          <a:xfrm>
            <a:off x="1576921" y="5750070"/>
            <a:ext cx="3379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Blurred, wrong color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7BB4D0-2794-4D6B-0609-E957A9817221}"/>
              </a:ext>
            </a:extLst>
          </p:cNvPr>
          <p:cNvSpPr txBox="1"/>
          <p:nvPr/>
        </p:nvSpPr>
        <p:spPr>
          <a:xfrm>
            <a:off x="6736890" y="5694187"/>
            <a:ext cx="4939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small signs per image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gamma shift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BBAC42C-1295-C40F-2AB6-B4B1488C9D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2" t="43507" r="28952" b="15030"/>
          <a:stretch/>
        </p:blipFill>
        <p:spPr>
          <a:xfrm>
            <a:off x="515938" y="1867910"/>
            <a:ext cx="5566794" cy="35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3BA6B-3BE0-10CE-B98B-FDA8A4D31ADE}"/>
              </a:ext>
            </a:extLst>
          </p:cNvPr>
          <p:cNvSpPr txBox="1"/>
          <p:nvPr/>
        </p:nvSpPr>
        <p:spPr>
          <a:xfrm>
            <a:off x="515938" y="549275"/>
            <a:ext cx="6532429" cy="11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spc="300" dirty="0">
                <a:solidFill>
                  <a:srgbClr val="F2F2F2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 Dataset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300" dirty="0">
                <a:solidFill>
                  <a:srgbClr val="F2F2F2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Day/Night Videos in SUSTech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3321DF-1DE2-DCF3-DBF5-6366352E69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/>
          <a:stretch/>
        </p:blipFill>
        <p:spPr>
          <a:xfrm>
            <a:off x="240620" y="1839684"/>
            <a:ext cx="5580062" cy="39054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EFC620-F1EF-391D-D016-2CD02A2896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9" r="7288"/>
          <a:stretch/>
        </p:blipFill>
        <p:spPr>
          <a:xfrm>
            <a:off x="6210300" y="1839684"/>
            <a:ext cx="5741080" cy="39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0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C8B8F5A-EBBB-B468-0F9D-5EF1BCC40FDA}"/>
              </a:ext>
            </a:extLst>
          </p:cNvPr>
          <p:cNvSpPr txBox="1"/>
          <p:nvPr/>
        </p:nvSpPr>
        <p:spPr>
          <a:xfrm>
            <a:off x="515938" y="1629584"/>
            <a:ext cx="11160126" cy="412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Base Model Selection: YOLOv8x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Attention modules added to </a:t>
            </a:r>
            <a:r>
              <a:rPr lang="en-US" altLang="zh-CN" sz="2400" b="1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neck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network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Environment: 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GPULab02 Server for Teaching in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Dept.CSE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Intel(R) Xeon(R) Gold 6240 CPU \@ 2.60GHz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Control the Hyper-params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404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Model Training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08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225651" y="359509"/>
            <a:ext cx="4592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Model Improving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A512B1-EF81-8170-2E4F-20357F2E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121920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19453A-338A-90ED-0B74-5539A22646A7}"/>
              </a:ext>
            </a:extLst>
          </p:cNvPr>
          <p:cNvSpPr txBox="1"/>
          <p:nvPr/>
        </p:nvSpPr>
        <p:spPr>
          <a:xfrm>
            <a:off x="515937" y="1354653"/>
            <a:ext cx="11160126" cy="1996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Modify the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neck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part of YOLOv8 series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Attention modules: </a:t>
            </a:r>
            <a:r>
              <a:rPr lang="en-US" altLang="zh-CN" sz="2400" dirty="0" err="1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SENet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, ECA, GAM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Hy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per-parameters fine-tuning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27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6122031-96F3-4796-B46E-AE0D661A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5"/>
            <a:ext cx="12192000" cy="3460750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A5494D0C-18AE-4D93-B89D-66D4AA5FC1D4}"/>
              </a:ext>
            </a:extLst>
          </p:cNvPr>
          <p:cNvGrpSpPr/>
          <p:nvPr/>
        </p:nvGrpSpPr>
        <p:grpSpPr>
          <a:xfrm>
            <a:off x="694675" y="3854447"/>
            <a:ext cx="2342455" cy="2087576"/>
            <a:chOff x="2175766" y="1904589"/>
            <a:chExt cx="2342455" cy="2087576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268582A-7F70-41C8-BAA3-8FBFC3C2CE5C}"/>
                </a:ext>
              </a:extLst>
            </p:cNvPr>
            <p:cNvSpPr txBox="1"/>
            <p:nvPr/>
          </p:nvSpPr>
          <p:spPr>
            <a:xfrm>
              <a:off x="2178984" y="1904589"/>
              <a:ext cx="23392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01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Introduction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BF59590-4E90-42AA-9968-E9D3011AA1C6}"/>
                </a:ext>
              </a:extLst>
            </p:cNvPr>
            <p:cNvSpPr txBox="1"/>
            <p:nvPr/>
          </p:nvSpPr>
          <p:spPr>
            <a:xfrm>
              <a:off x="2175766" y="3253501"/>
              <a:ext cx="23424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Problem Formulation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Project Overview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Novelty and Difficulty</a:t>
              </a:r>
              <a:endParaRPr lang="zh-CN" altLang="en-US" sz="1400" dirty="0">
                <a:solidFill>
                  <a:srgbClr val="F2F2F2">
                    <a:lumMod val="25000"/>
                  </a:srgb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37121D1-5C34-4468-91FB-82DC192F01E8}"/>
              </a:ext>
            </a:extLst>
          </p:cNvPr>
          <p:cNvGrpSpPr/>
          <p:nvPr/>
        </p:nvGrpSpPr>
        <p:grpSpPr>
          <a:xfrm>
            <a:off x="3510849" y="3854447"/>
            <a:ext cx="2585151" cy="1872132"/>
            <a:chOff x="6809639" y="1904589"/>
            <a:chExt cx="2342455" cy="187213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7DFB4BA-838E-4DE3-A96A-D7E65AB3CF4D}"/>
                </a:ext>
              </a:extLst>
            </p:cNvPr>
            <p:cNvSpPr txBox="1"/>
            <p:nvPr/>
          </p:nvSpPr>
          <p:spPr>
            <a:xfrm>
              <a:off x="6809639" y="1904589"/>
              <a:ext cx="22845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02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Related Works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8D4448F-0E88-4EA6-84A1-E8791DA533D9}"/>
                </a:ext>
              </a:extLst>
            </p:cNvPr>
            <p:cNvSpPr txBox="1"/>
            <p:nvPr/>
          </p:nvSpPr>
          <p:spPr>
            <a:xfrm>
              <a:off x="6809639" y="3253501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YOLOv8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Efficient Channel Attention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A083962-2F3D-462A-BD6B-EB501EA78B3C}"/>
              </a:ext>
            </a:extLst>
          </p:cNvPr>
          <p:cNvGrpSpPr/>
          <p:nvPr/>
        </p:nvGrpSpPr>
        <p:grpSpPr>
          <a:xfrm>
            <a:off x="6346707" y="3854447"/>
            <a:ext cx="2756918" cy="2087576"/>
            <a:chOff x="2177640" y="3652366"/>
            <a:chExt cx="2342455" cy="208757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58E5E8E-7B0B-4C50-9EA8-BB55E87920BC}"/>
                </a:ext>
              </a:extLst>
            </p:cNvPr>
            <p:cNvSpPr txBox="1"/>
            <p:nvPr/>
          </p:nvSpPr>
          <p:spPr>
            <a:xfrm>
              <a:off x="2178984" y="3652366"/>
              <a:ext cx="22845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03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Methodology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11F95F5-90FA-4715-BD03-2F5D7FCCA752}"/>
                </a:ext>
              </a:extLst>
            </p:cNvPr>
            <p:cNvSpPr txBox="1"/>
            <p:nvPr/>
          </p:nvSpPr>
          <p:spPr>
            <a:xfrm>
              <a:off x="2177640" y="5001278"/>
              <a:ext cx="23424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Data Preprocessing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Model Training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Model Improving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3B916D4-9BDC-4AA0-B821-3E4E12027A85}"/>
              </a:ext>
            </a:extLst>
          </p:cNvPr>
          <p:cNvGrpSpPr/>
          <p:nvPr/>
        </p:nvGrpSpPr>
        <p:grpSpPr>
          <a:xfrm>
            <a:off x="9167517" y="3854447"/>
            <a:ext cx="2342455" cy="1856892"/>
            <a:chOff x="6809638" y="3652366"/>
            <a:chExt cx="2342455" cy="1856892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E7C93D0-BA29-4750-A86B-EC52D56835EF}"/>
                </a:ext>
              </a:extLst>
            </p:cNvPr>
            <p:cNvSpPr txBox="1"/>
            <p:nvPr/>
          </p:nvSpPr>
          <p:spPr>
            <a:xfrm>
              <a:off x="6809639" y="3652366"/>
              <a:ext cx="228456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1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04</a:t>
              </a: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Akrobat Black" panose="00000A00000000000000" pitchFamily="50" charset="0"/>
                  <a:ea typeface="等线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/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Results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4883491-0287-4985-9B85-820A4D63D743}"/>
                </a:ext>
              </a:extLst>
            </p:cNvPr>
            <p:cNvSpPr txBox="1"/>
            <p:nvPr/>
          </p:nvSpPr>
          <p:spPr>
            <a:xfrm>
              <a:off x="6809638" y="4986038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Project results</a:t>
              </a:r>
            </a:p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Conclusion</a:t>
              </a: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DEE8F51A-6CA9-4444-AAE9-16FD855BD635}"/>
              </a:ext>
            </a:extLst>
          </p:cNvPr>
          <p:cNvSpPr txBox="1"/>
          <p:nvPr/>
        </p:nvSpPr>
        <p:spPr>
          <a:xfrm>
            <a:off x="515937" y="549275"/>
            <a:ext cx="3143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Contents</a:t>
            </a:r>
            <a:endParaRPr kumimoji="0" lang="en-US" altLang="zh-CN" sz="1600" b="1" i="0" u="none" strike="noStrike" kern="1200" cap="none" spc="12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0C1FD58-E3B9-4F14-8220-099362517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6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225651" y="359509"/>
            <a:ext cx="4592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Model Improving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E2D4E3-DACB-5432-C8E1-EF3B1DC71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451" y="1524073"/>
            <a:ext cx="3973824" cy="40354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684BE9-79F0-81AC-6E0E-FD6A9177A4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84" t="50929" r="30720" b="692"/>
          <a:stretch/>
        </p:blipFill>
        <p:spPr>
          <a:xfrm>
            <a:off x="35563" y="1587534"/>
            <a:ext cx="3831999" cy="38306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2AF9571-96CD-24A1-CEAD-875CDBE4070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2275" y="1587534"/>
            <a:ext cx="3973823" cy="21531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DC848A-A242-B1B8-AA95-3C0F7FFA1C4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5167" y="4258913"/>
            <a:ext cx="4457722" cy="10370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D7E20C-C8A9-CC8D-69F1-0E5EB60AF20E}"/>
              </a:ext>
            </a:extLst>
          </p:cNvPr>
          <p:cNvSpPr txBox="1"/>
          <p:nvPr/>
        </p:nvSpPr>
        <p:spPr>
          <a:xfrm>
            <a:off x="9297389" y="3758030"/>
            <a:ext cx="181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FDB53B-6AA2-C5BD-836C-15AA4006BC93}"/>
              </a:ext>
            </a:extLst>
          </p:cNvPr>
          <p:cNvSpPr txBox="1"/>
          <p:nvPr/>
        </p:nvSpPr>
        <p:spPr>
          <a:xfrm>
            <a:off x="9353454" y="5307287"/>
            <a:ext cx="181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 Net</a:t>
            </a:r>
          </a:p>
        </p:txBody>
      </p:sp>
    </p:spTree>
    <p:extLst>
      <p:ext uri="{BB962C8B-B14F-4D97-AF65-F5344CB8AC3E}">
        <p14:creationId xmlns:p14="http://schemas.microsoft.com/office/powerpoint/2010/main" val="130062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C7F09F5-DDEF-4959-AD4B-F112F5A7F22C}"/>
              </a:ext>
            </a:extLst>
          </p:cNvPr>
          <p:cNvSpPr/>
          <p:nvPr/>
        </p:nvSpPr>
        <p:spPr>
          <a:xfrm>
            <a:off x="10171173" y="0"/>
            <a:ext cx="2020826" cy="6858000"/>
          </a:xfrm>
          <a:custGeom>
            <a:avLst/>
            <a:gdLst>
              <a:gd name="connsiteX0" fmla="*/ 108571 w 2020826"/>
              <a:gd name="connsiteY0" fmla="*/ 0 h 6858000"/>
              <a:gd name="connsiteX1" fmla="*/ 2020826 w 2020826"/>
              <a:gd name="connsiteY1" fmla="*/ 0 h 6858000"/>
              <a:gd name="connsiteX2" fmla="*/ 2020826 w 2020826"/>
              <a:gd name="connsiteY2" fmla="*/ 6858000 h 6858000"/>
              <a:gd name="connsiteX3" fmla="*/ 0 w 2020826"/>
              <a:gd name="connsiteY3" fmla="*/ 6858000 h 6858000"/>
              <a:gd name="connsiteX4" fmla="*/ 325674 w 2020826"/>
              <a:gd name="connsiteY4" fmla="*/ 5547360 h 6858000"/>
              <a:gd name="connsiteX5" fmla="*/ 1483914 w 2020826"/>
              <a:gd name="connsiteY5" fmla="*/ 5288280 h 6858000"/>
              <a:gd name="connsiteX6" fmla="*/ 920034 w 2020826"/>
              <a:gd name="connsiteY6" fmla="*/ 4130040 h 6858000"/>
              <a:gd name="connsiteX7" fmla="*/ 539034 w 2020826"/>
              <a:gd name="connsiteY7" fmla="*/ 1630680 h 6858000"/>
              <a:gd name="connsiteX8" fmla="*/ 1285794 w 2020826"/>
              <a:gd name="connsiteY8" fmla="*/ 563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26" h="6858000">
                <a:moveTo>
                  <a:pt x="108571" y="0"/>
                </a:moveTo>
                <a:lnTo>
                  <a:pt x="2020826" y="0"/>
                </a:lnTo>
                <a:lnTo>
                  <a:pt x="2020826" y="6858000"/>
                </a:lnTo>
                <a:lnTo>
                  <a:pt x="0" y="6858000"/>
                </a:lnTo>
                <a:lnTo>
                  <a:pt x="325674" y="5547360"/>
                </a:lnTo>
                <a:lnTo>
                  <a:pt x="1483914" y="5288280"/>
                </a:lnTo>
                <a:lnTo>
                  <a:pt x="920034" y="4130040"/>
                </a:lnTo>
                <a:lnTo>
                  <a:pt x="539034" y="1630680"/>
                </a:lnTo>
                <a:lnTo>
                  <a:pt x="1285794" y="563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769EFA-D4C0-40D1-9587-DA975697F139}"/>
              </a:ext>
            </a:extLst>
          </p:cNvPr>
          <p:cNvSpPr/>
          <p:nvPr/>
        </p:nvSpPr>
        <p:spPr>
          <a:xfrm>
            <a:off x="1" y="0"/>
            <a:ext cx="1978765" cy="6858000"/>
          </a:xfrm>
          <a:custGeom>
            <a:avLst/>
            <a:gdLst>
              <a:gd name="connsiteX0" fmla="*/ 0 w 1978765"/>
              <a:gd name="connsiteY0" fmla="*/ 0 h 6858000"/>
              <a:gd name="connsiteX1" fmla="*/ 1978765 w 1978765"/>
              <a:gd name="connsiteY1" fmla="*/ 0 h 6858000"/>
              <a:gd name="connsiteX2" fmla="*/ 1765755 w 1978765"/>
              <a:gd name="connsiteY2" fmla="*/ 1158240 h 6858000"/>
              <a:gd name="connsiteX3" fmla="*/ 1095195 w 1978765"/>
              <a:gd name="connsiteY3" fmla="*/ 1402080 h 6858000"/>
              <a:gd name="connsiteX4" fmla="*/ 394155 w 1978765"/>
              <a:gd name="connsiteY4" fmla="*/ 2118360 h 6858000"/>
              <a:gd name="connsiteX5" fmla="*/ 1232355 w 1978765"/>
              <a:gd name="connsiteY5" fmla="*/ 3429000 h 6858000"/>
              <a:gd name="connsiteX6" fmla="*/ 1811475 w 1978765"/>
              <a:gd name="connsiteY6" fmla="*/ 3810000 h 6858000"/>
              <a:gd name="connsiteX7" fmla="*/ 1491435 w 1978765"/>
              <a:gd name="connsiteY7" fmla="*/ 6096000 h 6858000"/>
              <a:gd name="connsiteX8" fmla="*/ 1647507 w 1978765"/>
              <a:gd name="connsiteY8" fmla="*/ 6858000 h 6858000"/>
              <a:gd name="connsiteX9" fmla="*/ 0 w 197876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765" h="6858000">
                <a:moveTo>
                  <a:pt x="0" y="0"/>
                </a:moveTo>
                <a:lnTo>
                  <a:pt x="1978765" y="0"/>
                </a:lnTo>
                <a:lnTo>
                  <a:pt x="1765755" y="1158240"/>
                </a:lnTo>
                <a:lnTo>
                  <a:pt x="1095195" y="1402080"/>
                </a:lnTo>
                <a:lnTo>
                  <a:pt x="394155" y="2118360"/>
                </a:lnTo>
                <a:lnTo>
                  <a:pt x="1232355" y="3429000"/>
                </a:lnTo>
                <a:lnTo>
                  <a:pt x="1811475" y="3810000"/>
                </a:lnTo>
                <a:lnTo>
                  <a:pt x="1491435" y="6096000"/>
                </a:lnTo>
                <a:lnTo>
                  <a:pt x="164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43843B-3B54-432C-95C1-88BA29BB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692"/>
          <a:stretch>
            <a:fillRect/>
          </a:stretch>
        </p:blipFill>
        <p:spPr>
          <a:xfrm rot="3632646">
            <a:off x="7261466" y="544830"/>
            <a:ext cx="6859885" cy="6181200"/>
          </a:xfrm>
          <a:custGeom>
            <a:avLst/>
            <a:gdLst>
              <a:gd name="connsiteX0" fmla="*/ 0 w 6859885"/>
              <a:gd name="connsiteY0" fmla="*/ 1781723 h 6181200"/>
              <a:gd name="connsiteX1" fmla="*/ 1006241 w 6859885"/>
              <a:gd name="connsiteY1" fmla="*/ 0 h 6181200"/>
              <a:gd name="connsiteX2" fmla="*/ 6859885 w 6859885"/>
              <a:gd name="connsiteY2" fmla="*/ 3305888 h 6181200"/>
              <a:gd name="connsiteX3" fmla="*/ 6859885 w 6859885"/>
              <a:gd name="connsiteY3" fmla="*/ 3581120 h 6181200"/>
              <a:gd name="connsiteX4" fmla="*/ 5391471 w 6859885"/>
              <a:gd name="connsiteY4" fmla="*/ 6181200 h 6181200"/>
              <a:gd name="connsiteX5" fmla="*/ 0 w 6859885"/>
              <a:gd name="connsiteY5" fmla="*/ 6181200 h 61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885" h="6181200">
                <a:moveTo>
                  <a:pt x="0" y="1781723"/>
                </a:moveTo>
                <a:lnTo>
                  <a:pt x="1006241" y="0"/>
                </a:lnTo>
                <a:lnTo>
                  <a:pt x="6859885" y="3305888"/>
                </a:lnTo>
                <a:lnTo>
                  <a:pt x="6859885" y="3581120"/>
                </a:lnTo>
                <a:lnTo>
                  <a:pt x="5391471" y="6181200"/>
                </a:lnTo>
                <a:lnTo>
                  <a:pt x="0" y="6181200"/>
                </a:lnTo>
                <a:close/>
              </a:path>
            </a:pathLst>
          </a:cu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BCFBD0-17C7-4754-9380-82E4CA0E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86"/>
          <a:stretch>
            <a:fillRect/>
          </a:stretch>
        </p:blipFill>
        <p:spPr>
          <a:xfrm rot="737125">
            <a:off x="-3621919" y="-823008"/>
            <a:ext cx="6759429" cy="9238303"/>
          </a:xfrm>
          <a:custGeom>
            <a:avLst/>
            <a:gdLst>
              <a:gd name="connsiteX0" fmla="*/ 0 w 6759429"/>
              <a:gd name="connsiteY0" fmla="*/ 6782788 h 9238303"/>
              <a:gd name="connsiteX1" fmla="*/ 534734 w 6759429"/>
              <a:gd name="connsiteY1" fmla="*/ 9238303 h 9238303"/>
              <a:gd name="connsiteX2" fmla="*/ 0 w 6759429"/>
              <a:gd name="connsiteY2" fmla="*/ 9238303 h 9238303"/>
              <a:gd name="connsiteX3" fmla="*/ 2827062 w 6759429"/>
              <a:gd name="connsiteY3" fmla="*/ 856346 h 9238303"/>
              <a:gd name="connsiteX4" fmla="*/ 6759429 w 6759429"/>
              <a:gd name="connsiteY4" fmla="*/ 0 h 9238303"/>
              <a:gd name="connsiteX5" fmla="*/ 6759429 w 6759429"/>
              <a:gd name="connsiteY5" fmla="*/ 7016773 h 9238303"/>
              <a:gd name="connsiteX6" fmla="*/ 4285912 w 6759429"/>
              <a:gd name="connsiteY6" fmla="*/ 7555427 h 92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9429" h="9238303">
                <a:moveTo>
                  <a:pt x="0" y="6782788"/>
                </a:moveTo>
                <a:lnTo>
                  <a:pt x="534734" y="9238303"/>
                </a:lnTo>
                <a:lnTo>
                  <a:pt x="0" y="9238303"/>
                </a:lnTo>
                <a:close/>
                <a:moveTo>
                  <a:pt x="2827062" y="856346"/>
                </a:moveTo>
                <a:lnTo>
                  <a:pt x="6759429" y="0"/>
                </a:lnTo>
                <a:lnTo>
                  <a:pt x="6759429" y="7016773"/>
                </a:lnTo>
                <a:lnTo>
                  <a:pt x="4285912" y="7555427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6D88A-4AE7-4D47-A542-489C55D14EE5}"/>
              </a:ext>
            </a:extLst>
          </p:cNvPr>
          <p:cNvGrpSpPr/>
          <p:nvPr/>
        </p:nvGrpSpPr>
        <p:grpSpPr>
          <a:xfrm>
            <a:off x="5092139" y="1984494"/>
            <a:ext cx="2007729" cy="1786036"/>
            <a:chOff x="1281402" y="2289294"/>
            <a:chExt cx="2007729" cy="178603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BCAF4-D11F-4A3D-AB13-4CE6658F4E6E}"/>
                </a:ext>
              </a:extLst>
            </p:cNvPr>
            <p:cNvSpPr txBox="1"/>
            <p:nvPr/>
          </p:nvSpPr>
          <p:spPr>
            <a:xfrm>
              <a:off x="1281402" y="3428999"/>
              <a:ext cx="20077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Results</a:t>
              </a:r>
              <a:endPara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D4DCA9-4813-4112-BD9C-4EAA5942E610}"/>
                </a:ext>
              </a:extLst>
            </p:cNvPr>
            <p:cNvSpPr/>
            <p:nvPr/>
          </p:nvSpPr>
          <p:spPr>
            <a:xfrm>
              <a:off x="1585392" y="2289294"/>
              <a:ext cx="1399743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</a:t>
              </a:r>
              <a:r>
                <a:rPr lang="en-US" altLang="zh-CN" sz="8000" spc="100" dirty="0"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latin typeface="Lato Black" panose="020F0A02020204030203" pitchFamily="34" charset="0"/>
                  <a:ea typeface="等线" panose="02010600030101010101" pitchFamily="2" charset="-122"/>
                </a:rPr>
                <a:t>4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177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3BA6B-3BE0-10CE-B98B-FDA8A4D31ADE}"/>
              </a:ext>
            </a:extLst>
          </p:cNvPr>
          <p:cNvSpPr txBox="1"/>
          <p:nvPr/>
        </p:nvSpPr>
        <p:spPr>
          <a:xfrm>
            <a:off x="515938" y="549275"/>
            <a:ext cx="4764446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Baseline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240-Epoch YOLOv8x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A18319-6F87-C6EF-DD49-2DA469392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42" y="2133660"/>
            <a:ext cx="7232822" cy="36164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E121D5B-AD3B-9E88-A056-9DF70CC88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73" y="1233660"/>
            <a:ext cx="2700000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3378F1C-BCFF-4D05-A289-FDDCBD99F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73" y="4833660"/>
            <a:ext cx="2700000" cy="18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34E985F-E334-E89C-9612-714732689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73" y="3033660"/>
            <a:ext cx="2700000" cy="18000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1C62BA8-9BAB-FA57-7266-CE5501A88262}"/>
              </a:ext>
            </a:extLst>
          </p:cNvPr>
          <p:cNvSpPr txBox="1"/>
          <p:nvPr/>
        </p:nvSpPr>
        <p:spPr>
          <a:xfrm>
            <a:off x="10139112" y="1718162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Precision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-Confidence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BF7D415-02F4-A26E-2262-B23DB9972E68}"/>
              </a:ext>
            </a:extLst>
          </p:cNvPr>
          <p:cNvSpPr txBox="1"/>
          <p:nvPr/>
        </p:nvSpPr>
        <p:spPr>
          <a:xfrm>
            <a:off x="10139111" y="3543651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-Confidence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E30B09A-0F3E-DB4D-BC49-66DB9002FED5}"/>
              </a:ext>
            </a:extLst>
          </p:cNvPr>
          <p:cNvSpPr txBox="1"/>
          <p:nvPr/>
        </p:nvSpPr>
        <p:spPr>
          <a:xfrm>
            <a:off x="10139111" y="5318161"/>
            <a:ext cx="1504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Precision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-Recall</a:t>
            </a:r>
          </a:p>
        </p:txBody>
      </p:sp>
    </p:spTree>
    <p:extLst>
      <p:ext uri="{BB962C8B-B14F-4D97-AF65-F5344CB8AC3E}">
        <p14:creationId xmlns:p14="http://schemas.microsoft.com/office/powerpoint/2010/main" val="377979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3BA6B-3BE0-10CE-B98B-FDA8A4D31ADE}"/>
              </a:ext>
            </a:extLst>
          </p:cNvPr>
          <p:cNvSpPr txBox="1"/>
          <p:nvPr/>
        </p:nvSpPr>
        <p:spPr>
          <a:xfrm>
            <a:off x="515938" y="549275"/>
            <a:ext cx="5533887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SE-boost model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200-Epoch YOLOv8x_SE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FC8ADF-22DF-F4E8-CA10-D8634803C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9" y="2156146"/>
            <a:ext cx="7219961" cy="36099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F1B9D6-7A59-EA36-60CD-A2351BB8B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32" y="1221462"/>
            <a:ext cx="27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5F1D56-3639-A922-5509-0005AE166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32" y="4821462"/>
            <a:ext cx="27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6BD9F9-87C2-57CF-2627-A59027B5E6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32" y="3021462"/>
            <a:ext cx="2700000" cy="180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7FE5F6-6F2D-5CDF-8CEF-3B6778D4C718}"/>
              </a:ext>
            </a:extLst>
          </p:cNvPr>
          <p:cNvSpPr txBox="1"/>
          <p:nvPr/>
        </p:nvSpPr>
        <p:spPr>
          <a:xfrm>
            <a:off x="10139112" y="1718162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Precision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-Confidence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D55D39-A7C0-8AEA-2B5F-3502BF845038}"/>
              </a:ext>
            </a:extLst>
          </p:cNvPr>
          <p:cNvSpPr txBox="1"/>
          <p:nvPr/>
        </p:nvSpPr>
        <p:spPr>
          <a:xfrm>
            <a:off x="10139111" y="3543651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-Confidence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3647903-09F4-4BE6-9911-DB73FC9C5FF6}"/>
              </a:ext>
            </a:extLst>
          </p:cNvPr>
          <p:cNvSpPr txBox="1"/>
          <p:nvPr/>
        </p:nvSpPr>
        <p:spPr>
          <a:xfrm>
            <a:off x="10139111" y="5318161"/>
            <a:ext cx="1504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Precision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-Recall</a:t>
            </a:r>
          </a:p>
        </p:txBody>
      </p:sp>
    </p:spTree>
    <p:extLst>
      <p:ext uri="{BB962C8B-B14F-4D97-AF65-F5344CB8AC3E}">
        <p14:creationId xmlns:p14="http://schemas.microsoft.com/office/powerpoint/2010/main" val="1761075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3BA6B-3BE0-10CE-B98B-FDA8A4D31ADE}"/>
              </a:ext>
            </a:extLst>
          </p:cNvPr>
          <p:cNvSpPr txBox="1"/>
          <p:nvPr/>
        </p:nvSpPr>
        <p:spPr>
          <a:xfrm>
            <a:off x="515938" y="549275"/>
            <a:ext cx="5905784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ECA-boost model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200-Epoch YOLOv8x_ECA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810FD2-6BEB-4E5A-71A1-653DC5E2C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2215858"/>
            <a:ext cx="7221600" cy="361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57D963-A2C4-5F62-F4F7-7F621D66E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06" y="1204572"/>
            <a:ext cx="2700000" cy="18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E53685-1BBE-4A18-6A25-DA0110BE3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06" y="4804572"/>
            <a:ext cx="270000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EC1B30-E1D7-0D10-C778-8C44CB619D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06" y="3004572"/>
            <a:ext cx="2700000" cy="180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3B8E72-F8DE-F5BB-0763-6FC2CF2A1662}"/>
              </a:ext>
            </a:extLst>
          </p:cNvPr>
          <p:cNvSpPr txBox="1"/>
          <p:nvPr/>
        </p:nvSpPr>
        <p:spPr>
          <a:xfrm>
            <a:off x="10139112" y="1718162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Precision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-Confidence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CC5487-AD7B-C6D4-DBB7-A1608FF94F0F}"/>
              </a:ext>
            </a:extLst>
          </p:cNvPr>
          <p:cNvSpPr txBox="1"/>
          <p:nvPr/>
        </p:nvSpPr>
        <p:spPr>
          <a:xfrm>
            <a:off x="10139111" y="3543651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Recall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-Confidence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684A1E-7242-D755-F224-DC57BA06C1F4}"/>
              </a:ext>
            </a:extLst>
          </p:cNvPr>
          <p:cNvSpPr txBox="1"/>
          <p:nvPr/>
        </p:nvSpPr>
        <p:spPr>
          <a:xfrm>
            <a:off x="10139111" y="5318161"/>
            <a:ext cx="1504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Precision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-Recall</a:t>
            </a:r>
          </a:p>
        </p:txBody>
      </p:sp>
    </p:spTree>
    <p:extLst>
      <p:ext uri="{BB962C8B-B14F-4D97-AF65-F5344CB8AC3E}">
        <p14:creationId xmlns:p14="http://schemas.microsoft.com/office/powerpoint/2010/main" val="2025177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B14549-BC96-455C-AFC6-6089B3782901}"/>
              </a:ext>
            </a:extLst>
          </p:cNvPr>
          <p:cNvSpPr txBox="1"/>
          <p:nvPr/>
        </p:nvSpPr>
        <p:spPr>
          <a:xfrm>
            <a:off x="515938" y="549275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Overall Results</a:t>
            </a:r>
            <a:endParaRPr kumimoji="0" lang="en-US" altLang="zh-CN" sz="1400" b="1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7FE3DA6-ECAC-EB2A-E258-4D559169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D57A9A-B68C-E083-DDC6-DD14B1EFF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AB48365-5821-E1D3-5058-A81786D7D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83541"/>
              </p:ext>
            </p:extLst>
          </p:nvPr>
        </p:nvGraphicFramePr>
        <p:xfrm>
          <a:off x="1350509" y="2215858"/>
          <a:ext cx="988355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710">
                  <a:extLst>
                    <a:ext uri="{9D8B030D-6E8A-4147-A177-3AD203B41FA5}">
                      <a16:colId xmlns:a16="http://schemas.microsoft.com/office/drawing/2014/main" val="1183362710"/>
                    </a:ext>
                  </a:extLst>
                </a:gridCol>
                <a:gridCol w="1976710">
                  <a:extLst>
                    <a:ext uri="{9D8B030D-6E8A-4147-A177-3AD203B41FA5}">
                      <a16:colId xmlns:a16="http://schemas.microsoft.com/office/drawing/2014/main" val="926892666"/>
                    </a:ext>
                  </a:extLst>
                </a:gridCol>
                <a:gridCol w="1976710">
                  <a:extLst>
                    <a:ext uri="{9D8B030D-6E8A-4147-A177-3AD203B41FA5}">
                      <a16:colId xmlns:a16="http://schemas.microsoft.com/office/drawing/2014/main" val="1413318094"/>
                    </a:ext>
                  </a:extLst>
                </a:gridCol>
                <a:gridCol w="1976710">
                  <a:extLst>
                    <a:ext uri="{9D8B030D-6E8A-4147-A177-3AD203B41FA5}">
                      <a16:colId xmlns:a16="http://schemas.microsoft.com/office/drawing/2014/main" val="1501419782"/>
                    </a:ext>
                  </a:extLst>
                </a:gridCol>
                <a:gridCol w="1976710">
                  <a:extLst>
                    <a:ext uri="{9D8B030D-6E8A-4147-A177-3AD203B41FA5}">
                      <a16:colId xmlns:a16="http://schemas.microsoft.com/office/drawing/2014/main" val="3989450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YOLOv8n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YOLOv8x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YOLOv8x_SE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YOLOv8x_ECA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62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0.56819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0.72734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0.67563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0.7426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3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0.55297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0.71765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0.63563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0.71436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78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Class_Loss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0.67332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0.32077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0.3502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4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mAP</a:t>
                      </a:r>
                      <a:r>
                        <a:rPr 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0.59979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0.77619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0.71663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0.76952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660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mAP</a:t>
                      </a:r>
                      <a:r>
                        <a:rPr 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50-95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0.46341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0.62487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0.57339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0.63443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8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522MB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91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33.64M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43.61M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49.34M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43.64M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631191"/>
                  </a:ext>
                </a:extLst>
              </a:tr>
            </a:tbl>
          </a:graphicData>
        </a:graphic>
      </p:graphicFrame>
      <p:pic>
        <p:nvPicPr>
          <p:cNvPr id="1026" name="Picture 2" descr="Vector Crown PNG Picture | PNG Arts">
            <a:extLst>
              <a:ext uri="{FF2B5EF4-FFF2-40B4-BE49-F238E27FC236}">
                <a16:creationId xmlns:a16="http://schemas.microsoft.com/office/drawing/2014/main" id="{ECAC84E6-A747-1BC8-3714-204C37105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052" y="1023253"/>
            <a:ext cx="1684081" cy="136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889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B14549-BC96-455C-AFC6-6089B3782901}"/>
              </a:ext>
            </a:extLst>
          </p:cNvPr>
          <p:cNvSpPr txBox="1"/>
          <p:nvPr/>
        </p:nvSpPr>
        <p:spPr>
          <a:xfrm>
            <a:off x="515938" y="549275"/>
            <a:ext cx="33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Comparison</a:t>
            </a:r>
            <a:endParaRPr kumimoji="0" lang="en-US" altLang="zh-CN" sz="1400" b="1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7FE3DA6-ECAC-EB2A-E258-4D559169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D57A9A-B68C-E083-DDC6-DD14B1EFF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1057ADC-7E45-6F3A-6327-B4D11475B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652" y="1697830"/>
            <a:ext cx="5760000" cy="432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5DDD17-0E74-021F-13C6-CC349868F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0" y="1697830"/>
            <a:ext cx="5839884" cy="43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DB6734-1BAA-7F20-E67E-B5B22B291F5A}"/>
              </a:ext>
            </a:extLst>
          </p:cNvPr>
          <p:cNvSpPr txBox="1"/>
          <p:nvPr/>
        </p:nvSpPr>
        <p:spPr>
          <a:xfrm>
            <a:off x="2360616" y="6134293"/>
            <a:ext cx="181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YOLOv8x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6E5746-DF55-8F99-6989-B522E28A23B4}"/>
              </a:ext>
            </a:extLst>
          </p:cNvPr>
          <p:cNvSpPr txBox="1"/>
          <p:nvPr/>
        </p:nvSpPr>
        <p:spPr>
          <a:xfrm>
            <a:off x="8029793" y="6141683"/>
            <a:ext cx="228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YOLOv8x_ECA</a:t>
            </a:r>
          </a:p>
        </p:txBody>
      </p:sp>
    </p:spTree>
    <p:extLst>
      <p:ext uri="{BB962C8B-B14F-4D97-AF65-F5344CB8AC3E}">
        <p14:creationId xmlns:p14="http://schemas.microsoft.com/office/powerpoint/2010/main" val="363428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B14549-BC96-455C-AFC6-6089B3782901}"/>
              </a:ext>
            </a:extLst>
          </p:cNvPr>
          <p:cNvSpPr txBox="1"/>
          <p:nvPr/>
        </p:nvSpPr>
        <p:spPr>
          <a:xfrm>
            <a:off x="515938" y="549275"/>
            <a:ext cx="33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Comparison</a:t>
            </a:r>
            <a:endParaRPr kumimoji="0" lang="en-US" altLang="zh-CN" sz="1400" b="1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7FE3DA6-ECAC-EB2A-E258-4D559169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D57A9A-B68C-E083-DDC6-DD14B1EFF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15E914-BB99-C05D-EA09-1E0DBCED3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3" t="54722" b="5909"/>
          <a:stretch/>
        </p:blipFill>
        <p:spPr>
          <a:xfrm>
            <a:off x="6361780" y="2271485"/>
            <a:ext cx="5400000" cy="32380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263FEA-157B-EC0E-BE0A-C3E43CEFF3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026"/>
          <a:stretch/>
        </p:blipFill>
        <p:spPr>
          <a:xfrm>
            <a:off x="430222" y="2271485"/>
            <a:ext cx="5400000" cy="32380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12C05B-B7E8-1129-3308-0C7CBDD7504E}"/>
              </a:ext>
            </a:extLst>
          </p:cNvPr>
          <p:cNvSpPr txBox="1"/>
          <p:nvPr/>
        </p:nvSpPr>
        <p:spPr>
          <a:xfrm>
            <a:off x="2360616" y="6134293"/>
            <a:ext cx="181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YOLOv8x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31A198A-8FC7-3D0B-512E-02A35D4B8907}"/>
              </a:ext>
            </a:extLst>
          </p:cNvPr>
          <p:cNvSpPr txBox="1"/>
          <p:nvPr/>
        </p:nvSpPr>
        <p:spPr>
          <a:xfrm>
            <a:off x="8145907" y="6134292"/>
            <a:ext cx="228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YOLOv8x_ECA</a:t>
            </a:r>
          </a:p>
        </p:txBody>
      </p:sp>
    </p:spTree>
    <p:extLst>
      <p:ext uri="{BB962C8B-B14F-4D97-AF65-F5344CB8AC3E}">
        <p14:creationId xmlns:p14="http://schemas.microsoft.com/office/powerpoint/2010/main" val="2538995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B14549-BC96-455C-AFC6-6089B3782901}"/>
              </a:ext>
            </a:extLst>
          </p:cNvPr>
          <p:cNvSpPr txBox="1"/>
          <p:nvPr/>
        </p:nvSpPr>
        <p:spPr>
          <a:xfrm>
            <a:off x="515938" y="549275"/>
            <a:ext cx="33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Comparison</a:t>
            </a:r>
            <a:endParaRPr kumimoji="0" lang="en-US" altLang="zh-CN" sz="1400" b="1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7FE3DA6-ECAC-EB2A-E258-4D559169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D57A9A-B68C-E083-DDC6-DD14B1EFF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E7E57E-C463-F8E2-ADB1-4DE4A88F9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938" y="1552251"/>
            <a:ext cx="5795294" cy="43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F873A3-0F88-FE2B-041B-183CAA50DF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552251"/>
            <a:ext cx="5760000" cy="432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D0C65E-B53E-E6B1-6F0C-389B7458BE84}"/>
              </a:ext>
            </a:extLst>
          </p:cNvPr>
          <p:cNvSpPr txBox="1"/>
          <p:nvPr/>
        </p:nvSpPr>
        <p:spPr>
          <a:xfrm>
            <a:off x="2360616" y="6134293"/>
            <a:ext cx="181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YOLOv8x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71922F6-A5A2-4058-A902-909F71DE56F8}"/>
              </a:ext>
            </a:extLst>
          </p:cNvPr>
          <p:cNvSpPr txBox="1"/>
          <p:nvPr/>
        </p:nvSpPr>
        <p:spPr>
          <a:xfrm>
            <a:off x="8029793" y="6141683"/>
            <a:ext cx="228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YOLOv8x_ECA</a:t>
            </a:r>
          </a:p>
        </p:txBody>
      </p:sp>
    </p:spTree>
    <p:extLst>
      <p:ext uri="{BB962C8B-B14F-4D97-AF65-F5344CB8AC3E}">
        <p14:creationId xmlns:p14="http://schemas.microsoft.com/office/powerpoint/2010/main" val="1161309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2C3E4AC1-394F-0773-ED12-15F15C83E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B14549-BC96-455C-AFC6-6089B3782901}"/>
              </a:ext>
            </a:extLst>
          </p:cNvPr>
          <p:cNvSpPr txBox="1"/>
          <p:nvPr/>
        </p:nvSpPr>
        <p:spPr>
          <a:xfrm>
            <a:off x="515938" y="549275"/>
            <a:ext cx="33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Comparison</a:t>
            </a:r>
            <a:endParaRPr kumimoji="0" lang="en-US" altLang="zh-CN" sz="1400" b="1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7FE3DA6-ECAC-EB2A-E258-4D5591698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693981-9CF7-B591-C69C-844F9B8DEA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/>
          <a:stretch/>
        </p:blipFill>
        <p:spPr>
          <a:xfrm>
            <a:off x="6103333" y="1426447"/>
            <a:ext cx="5972237" cy="43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3F0EF01-7572-EC9D-D74B-A69C84944453}"/>
              </a:ext>
            </a:extLst>
          </p:cNvPr>
          <p:cNvSpPr txBox="1"/>
          <p:nvPr/>
        </p:nvSpPr>
        <p:spPr>
          <a:xfrm>
            <a:off x="2601916" y="6077892"/>
            <a:ext cx="181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E72FF4-9B6D-D5FF-5812-1E68CF9E47A0}"/>
              </a:ext>
            </a:extLst>
          </p:cNvPr>
          <p:cNvSpPr txBox="1"/>
          <p:nvPr/>
        </p:nvSpPr>
        <p:spPr>
          <a:xfrm>
            <a:off x="8248280" y="6077891"/>
            <a:ext cx="228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Preprocessed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6A641C6-6069-5E2D-1079-44C32DCC02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5" t="5564" r="5934"/>
          <a:stretch/>
        </p:blipFill>
        <p:spPr>
          <a:xfrm>
            <a:off x="116430" y="1426447"/>
            <a:ext cx="587490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C7F09F5-DDEF-4959-AD4B-F112F5A7F22C}"/>
              </a:ext>
            </a:extLst>
          </p:cNvPr>
          <p:cNvSpPr/>
          <p:nvPr/>
        </p:nvSpPr>
        <p:spPr>
          <a:xfrm>
            <a:off x="10171173" y="0"/>
            <a:ext cx="2020826" cy="6858000"/>
          </a:xfrm>
          <a:custGeom>
            <a:avLst/>
            <a:gdLst>
              <a:gd name="connsiteX0" fmla="*/ 108571 w 2020826"/>
              <a:gd name="connsiteY0" fmla="*/ 0 h 6858000"/>
              <a:gd name="connsiteX1" fmla="*/ 2020826 w 2020826"/>
              <a:gd name="connsiteY1" fmla="*/ 0 h 6858000"/>
              <a:gd name="connsiteX2" fmla="*/ 2020826 w 2020826"/>
              <a:gd name="connsiteY2" fmla="*/ 6858000 h 6858000"/>
              <a:gd name="connsiteX3" fmla="*/ 0 w 2020826"/>
              <a:gd name="connsiteY3" fmla="*/ 6858000 h 6858000"/>
              <a:gd name="connsiteX4" fmla="*/ 325674 w 2020826"/>
              <a:gd name="connsiteY4" fmla="*/ 5547360 h 6858000"/>
              <a:gd name="connsiteX5" fmla="*/ 1483914 w 2020826"/>
              <a:gd name="connsiteY5" fmla="*/ 5288280 h 6858000"/>
              <a:gd name="connsiteX6" fmla="*/ 920034 w 2020826"/>
              <a:gd name="connsiteY6" fmla="*/ 4130040 h 6858000"/>
              <a:gd name="connsiteX7" fmla="*/ 539034 w 2020826"/>
              <a:gd name="connsiteY7" fmla="*/ 1630680 h 6858000"/>
              <a:gd name="connsiteX8" fmla="*/ 1285794 w 2020826"/>
              <a:gd name="connsiteY8" fmla="*/ 563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26" h="6858000">
                <a:moveTo>
                  <a:pt x="108571" y="0"/>
                </a:moveTo>
                <a:lnTo>
                  <a:pt x="2020826" y="0"/>
                </a:lnTo>
                <a:lnTo>
                  <a:pt x="2020826" y="6858000"/>
                </a:lnTo>
                <a:lnTo>
                  <a:pt x="0" y="6858000"/>
                </a:lnTo>
                <a:lnTo>
                  <a:pt x="325674" y="5547360"/>
                </a:lnTo>
                <a:lnTo>
                  <a:pt x="1483914" y="5288280"/>
                </a:lnTo>
                <a:lnTo>
                  <a:pt x="920034" y="4130040"/>
                </a:lnTo>
                <a:lnTo>
                  <a:pt x="539034" y="1630680"/>
                </a:lnTo>
                <a:lnTo>
                  <a:pt x="1285794" y="563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769EFA-D4C0-40D1-9587-DA975697F139}"/>
              </a:ext>
            </a:extLst>
          </p:cNvPr>
          <p:cNvSpPr/>
          <p:nvPr/>
        </p:nvSpPr>
        <p:spPr>
          <a:xfrm>
            <a:off x="1" y="0"/>
            <a:ext cx="1978765" cy="6858000"/>
          </a:xfrm>
          <a:custGeom>
            <a:avLst/>
            <a:gdLst>
              <a:gd name="connsiteX0" fmla="*/ 0 w 1978765"/>
              <a:gd name="connsiteY0" fmla="*/ 0 h 6858000"/>
              <a:gd name="connsiteX1" fmla="*/ 1978765 w 1978765"/>
              <a:gd name="connsiteY1" fmla="*/ 0 h 6858000"/>
              <a:gd name="connsiteX2" fmla="*/ 1765755 w 1978765"/>
              <a:gd name="connsiteY2" fmla="*/ 1158240 h 6858000"/>
              <a:gd name="connsiteX3" fmla="*/ 1095195 w 1978765"/>
              <a:gd name="connsiteY3" fmla="*/ 1402080 h 6858000"/>
              <a:gd name="connsiteX4" fmla="*/ 394155 w 1978765"/>
              <a:gd name="connsiteY4" fmla="*/ 2118360 h 6858000"/>
              <a:gd name="connsiteX5" fmla="*/ 1232355 w 1978765"/>
              <a:gd name="connsiteY5" fmla="*/ 3429000 h 6858000"/>
              <a:gd name="connsiteX6" fmla="*/ 1811475 w 1978765"/>
              <a:gd name="connsiteY6" fmla="*/ 3810000 h 6858000"/>
              <a:gd name="connsiteX7" fmla="*/ 1491435 w 1978765"/>
              <a:gd name="connsiteY7" fmla="*/ 6096000 h 6858000"/>
              <a:gd name="connsiteX8" fmla="*/ 1647507 w 1978765"/>
              <a:gd name="connsiteY8" fmla="*/ 6858000 h 6858000"/>
              <a:gd name="connsiteX9" fmla="*/ 0 w 197876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765" h="6858000">
                <a:moveTo>
                  <a:pt x="0" y="0"/>
                </a:moveTo>
                <a:lnTo>
                  <a:pt x="1978765" y="0"/>
                </a:lnTo>
                <a:lnTo>
                  <a:pt x="1765755" y="1158240"/>
                </a:lnTo>
                <a:lnTo>
                  <a:pt x="1095195" y="1402080"/>
                </a:lnTo>
                <a:lnTo>
                  <a:pt x="394155" y="2118360"/>
                </a:lnTo>
                <a:lnTo>
                  <a:pt x="1232355" y="3429000"/>
                </a:lnTo>
                <a:lnTo>
                  <a:pt x="1811475" y="3810000"/>
                </a:lnTo>
                <a:lnTo>
                  <a:pt x="1491435" y="6096000"/>
                </a:lnTo>
                <a:lnTo>
                  <a:pt x="164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43843B-3B54-432C-95C1-88BA29BB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692"/>
          <a:stretch>
            <a:fillRect/>
          </a:stretch>
        </p:blipFill>
        <p:spPr>
          <a:xfrm rot="3632646">
            <a:off x="7261466" y="544830"/>
            <a:ext cx="6859885" cy="6181200"/>
          </a:xfrm>
          <a:custGeom>
            <a:avLst/>
            <a:gdLst>
              <a:gd name="connsiteX0" fmla="*/ 0 w 6859885"/>
              <a:gd name="connsiteY0" fmla="*/ 1781723 h 6181200"/>
              <a:gd name="connsiteX1" fmla="*/ 1006241 w 6859885"/>
              <a:gd name="connsiteY1" fmla="*/ 0 h 6181200"/>
              <a:gd name="connsiteX2" fmla="*/ 6859885 w 6859885"/>
              <a:gd name="connsiteY2" fmla="*/ 3305888 h 6181200"/>
              <a:gd name="connsiteX3" fmla="*/ 6859885 w 6859885"/>
              <a:gd name="connsiteY3" fmla="*/ 3581120 h 6181200"/>
              <a:gd name="connsiteX4" fmla="*/ 5391471 w 6859885"/>
              <a:gd name="connsiteY4" fmla="*/ 6181200 h 6181200"/>
              <a:gd name="connsiteX5" fmla="*/ 0 w 6859885"/>
              <a:gd name="connsiteY5" fmla="*/ 6181200 h 61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885" h="6181200">
                <a:moveTo>
                  <a:pt x="0" y="1781723"/>
                </a:moveTo>
                <a:lnTo>
                  <a:pt x="1006241" y="0"/>
                </a:lnTo>
                <a:lnTo>
                  <a:pt x="6859885" y="3305888"/>
                </a:lnTo>
                <a:lnTo>
                  <a:pt x="6859885" y="3581120"/>
                </a:lnTo>
                <a:lnTo>
                  <a:pt x="5391471" y="6181200"/>
                </a:lnTo>
                <a:lnTo>
                  <a:pt x="0" y="6181200"/>
                </a:lnTo>
                <a:close/>
              </a:path>
            </a:pathLst>
          </a:cu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BCFBD0-17C7-4754-9380-82E4CA0E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86"/>
          <a:stretch>
            <a:fillRect/>
          </a:stretch>
        </p:blipFill>
        <p:spPr>
          <a:xfrm rot="737125">
            <a:off x="-3621919" y="-823008"/>
            <a:ext cx="6759429" cy="9238303"/>
          </a:xfrm>
          <a:custGeom>
            <a:avLst/>
            <a:gdLst>
              <a:gd name="connsiteX0" fmla="*/ 0 w 6759429"/>
              <a:gd name="connsiteY0" fmla="*/ 6782788 h 9238303"/>
              <a:gd name="connsiteX1" fmla="*/ 534734 w 6759429"/>
              <a:gd name="connsiteY1" fmla="*/ 9238303 h 9238303"/>
              <a:gd name="connsiteX2" fmla="*/ 0 w 6759429"/>
              <a:gd name="connsiteY2" fmla="*/ 9238303 h 9238303"/>
              <a:gd name="connsiteX3" fmla="*/ 2827062 w 6759429"/>
              <a:gd name="connsiteY3" fmla="*/ 856346 h 9238303"/>
              <a:gd name="connsiteX4" fmla="*/ 6759429 w 6759429"/>
              <a:gd name="connsiteY4" fmla="*/ 0 h 9238303"/>
              <a:gd name="connsiteX5" fmla="*/ 6759429 w 6759429"/>
              <a:gd name="connsiteY5" fmla="*/ 7016773 h 9238303"/>
              <a:gd name="connsiteX6" fmla="*/ 4285912 w 6759429"/>
              <a:gd name="connsiteY6" fmla="*/ 7555427 h 92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9429" h="9238303">
                <a:moveTo>
                  <a:pt x="0" y="6782788"/>
                </a:moveTo>
                <a:lnTo>
                  <a:pt x="534734" y="9238303"/>
                </a:lnTo>
                <a:lnTo>
                  <a:pt x="0" y="9238303"/>
                </a:lnTo>
                <a:close/>
                <a:moveTo>
                  <a:pt x="2827062" y="856346"/>
                </a:moveTo>
                <a:lnTo>
                  <a:pt x="6759429" y="0"/>
                </a:lnTo>
                <a:lnTo>
                  <a:pt x="6759429" y="7016773"/>
                </a:lnTo>
                <a:lnTo>
                  <a:pt x="4285912" y="7555427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6D88A-4AE7-4D47-A542-489C55D14EE5}"/>
              </a:ext>
            </a:extLst>
          </p:cNvPr>
          <p:cNvGrpSpPr/>
          <p:nvPr/>
        </p:nvGrpSpPr>
        <p:grpSpPr>
          <a:xfrm>
            <a:off x="4404736" y="1984494"/>
            <a:ext cx="3382529" cy="1786036"/>
            <a:chOff x="593999" y="2289294"/>
            <a:chExt cx="3382529" cy="178603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BCAF4-D11F-4A3D-AB13-4CE6658F4E6E}"/>
                </a:ext>
              </a:extLst>
            </p:cNvPr>
            <p:cNvSpPr txBox="1"/>
            <p:nvPr/>
          </p:nvSpPr>
          <p:spPr>
            <a:xfrm>
              <a:off x="593999" y="3428999"/>
              <a:ext cx="3382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Introduction</a:t>
              </a:r>
              <a:endPara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D4DCA9-4813-4112-BD9C-4EAA5942E610}"/>
                </a:ext>
              </a:extLst>
            </p:cNvPr>
            <p:cNvSpPr/>
            <p:nvPr/>
          </p:nvSpPr>
          <p:spPr>
            <a:xfrm>
              <a:off x="1585392" y="2289294"/>
              <a:ext cx="1399742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01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231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3321DF-1DE2-DCF3-DBF5-6366352E69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/>
          <a:stretch/>
        </p:blipFill>
        <p:spPr>
          <a:xfrm>
            <a:off x="240620" y="1839684"/>
            <a:ext cx="5580062" cy="39054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EFC620-F1EF-391D-D016-2CD02A2896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9" r="7288"/>
          <a:stretch/>
        </p:blipFill>
        <p:spPr>
          <a:xfrm>
            <a:off x="6210300" y="1839684"/>
            <a:ext cx="5741080" cy="39209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A78BF0-336C-F8B4-12CE-D7C86607FA36}"/>
              </a:ext>
            </a:extLst>
          </p:cNvPr>
          <p:cNvSpPr txBox="1"/>
          <p:nvPr/>
        </p:nvSpPr>
        <p:spPr>
          <a:xfrm>
            <a:off x="515938" y="549275"/>
            <a:ext cx="3369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Comparison</a:t>
            </a:r>
            <a:endParaRPr kumimoji="0" lang="en-US" altLang="zh-CN" sz="1400" b="1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5A2181-229A-02D4-2FD5-19802A15DD6A}"/>
              </a:ext>
            </a:extLst>
          </p:cNvPr>
          <p:cNvSpPr txBox="1"/>
          <p:nvPr/>
        </p:nvSpPr>
        <p:spPr>
          <a:xfrm>
            <a:off x="2601916" y="6077892"/>
            <a:ext cx="181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Daylight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51745A-57EC-C243-E467-7371002AD559}"/>
              </a:ext>
            </a:extLst>
          </p:cNvPr>
          <p:cNvSpPr txBox="1"/>
          <p:nvPr/>
        </p:nvSpPr>
        <p:spPr>
          <a:xfrm>
            <a:off x="8683445" y="6077891"/>
            <a:ext cx="1813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Night</a:t>
            </a:r>
          </a:p>
        </p:txBody>
      </p:sp>
    </p:spTree>
    <p:extLst>
      <p:ext uri="{BB962C8B-B14F-4D97-AF65-F5344CB8AC3E}">
        <p14:creationId xmlns:p14="http://schemas.microsoft.com/office/powerpoint/2010/main" val="1401913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B14549-BC96-455C-AFC6-6089B3782901}"/>
              </a:ext>
            </a:extLst>
          </p:cNvPr>
          <p:cNvSpPr txBox="1"/>
          <p:nvPr/>
        </p:nvSpPr>
        <p:spPr>
          <a:xfrm>
            <a:off x="515938" y="549275"/>
            <a:ext cx="285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Conclusion</a:t>
            </a:r>
            <a:endParaRPr kumimoji="0" lang="en-US" altLang="zh-CN" sz="1400" b="1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7FE3DA6-ECAC-EB2A-E258-4D559169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D57A9A-B68C-E083-DDC6-DD14B1EFF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FBB6DE-1ECF-BA19-8221-53A5F96655DA}"/>
              </a:ext>
            </a:extLst>
          </p:cNvPr>
          <p:cNvSpPr txBox="1"/>
          <p:nvPr/>
        </p:nvSpPr>
        <p:spPr>
          <a:xfrm>
            <a:off x="515938" y="1629584"/>
            <a:ext cx="11160126" cy="412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Select YOLOv8x among several mainstream models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Use SE, ECA to enhance YOLOv8x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Shot a customize 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TSDR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dataset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Models behaves worse 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for night condition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Solution 1: enrich the night dataset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Solution 2: use CV methods to preprocess the input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60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4B14549-BC96-455C-AFC6-6089B3782901}"/>
              </a:ext>
            </a:extLst>
          </p:cNvPr>
          <p:cNvSpPr txBox="1"/>
          <p:nvPr/>
        </p:nvSpPr>
        <p:spPr>
          <a:xfrm>
            <a:off x="515938" y="549275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References</a:t>
            </a:r>
            <a:endParaRPr kumimoji="0" lang="en-US" altLang="zh-CN" sz="1400" b="1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7FE3DA6-ECAC-EB2A-E258-4D5591698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D57A9A-B68C-E083-DDC6-DD14B1EFF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FBB6DE-1ECF-BA19-8221-53A5F96655DA}"/>
              </a:ext>
            </a:extLst>
          </p:cNvPr>
          <p:cNvSpPr txBox="1"/>
          <p:nvPr/>
        </p:nvSpPr>
        <p:spPr>
          <a:xfrm>
            <a:off x="515938" y="1434800"/>
            <a:ext cx="11589657" cy="398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[1] Z. Zhu, D. Liang, S. Zhang, X. Huang, B. Li, and S. Hu, “Traffic-Sign Detection and Classification in the Wild,” 2016.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sz="16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[2]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J. Hu, L. Shen, S.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Albanie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G. Sun, and E. Wu, "Squeeze-and-Excitation Networks," arXiv:1709.01507 [cs.CV], 2019.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altLang="zh-CN" sz="16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[3]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Q. Wang, B. Wu, P. Zhu, P. Li, W.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Zuo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Q. Hu, "ECA-Net: Efficient Channel Attention for Deep Convolutional Neural Networks," arXiv:1910.03151 [cs.CV], 2020.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 Song,  W.; 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Suandi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S.A.  TSR‑YOLO:  A  Chinese  Traffic  Sign  Recognition  Algorithm  for  Intelligent  Vehicles  in  Complex  Scenes.  Sensors  2023,  23,  749.</a:t>
            </a: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Zuo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Z.;  Yu,  K.;  Zhou, Q.; Wang,  X.;  Li,  T.  Traffic  Signs Detection  Based  on Faster  R‑CNN. In Proceedings of the 2017 IEEE 37th International Conference on Distributed Computing Systems Workshops (ICDCSW), Atlanta, GA, USA, 5–8 June 2017.</a:t>
            </a:r>
          </a:p>
        </p:txBody>
      </p:sp>
    </p:spTree>
    <p:extLst>
      <p:ext uri="{BB962C8B-B14F-4D97-AF65-F5344CB8AC3E}">
        <p14:creationId xmlns:p14="http://schemas.microsoft.com/office/powerpoint/2010/main" val="1470472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B726794-7B26-4759-BB19-EBCA93CBA512}"/>
              </a:ext>
            </a:extLst>
          </p:cNvPr>
          <p:cNvSpPr txBox="1"/>
          <p:nvPr/>
        </p:nvSpPr>
        <p:spPr>
          <a:xfrm>
            <a:off x="4841498" y="2532601"/>
            <a:ext cx="46369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Thank you!</a:t>
            </a:r>
            <a:endParaRPr kumimoji="0" lang="zh-CN" altLang="en-US" sz="4800" b="0" i="0" u="none" strike="noStrike" kern="1200" cap="none" spc="30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5080B2D-97AA-420D-A094-796E1C388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B3F93D-92F6-0268-9A67-12F3B1584D59}"/>
              </a:ext>
            </a:extLst>
          </p:cNvPr>
          <p:cNvSpPr txBox="1"/>
          <p:nvPr/>
        </p:nvSpPr>
        <p:spPr>
          <a:xfrm>
            <a:off x="4841498" y="5075025"/>
            <a:ext cx="3075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Group Members</a:t>
            </a:r>
          </a:p>
          <a:p>
            <a:pPr>
              <a:defRPr/>
            </a:pPr>
            <a:r>
              <a:rPr lang="zh-CN" altLang="en-US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樊斯特 </a:t>
            </a:r>
            <a:r>
              <a:rPr lang="en-US" altLang="zh-CN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12111624</a:t>
            </a:r>
          </a:p>
          <a:p>
            <a:pPr>
              <a:defRPr/>
            </a:pPr>
            <a:r>
              <a:rPr lang="zh-CN" altLang="en-US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肖佳辰 </a:t>
            </a:r>
            <a:r>
              <a:rPr lang="en-US" altLang="zh-CN" sz="2800" dirty="0">
                <a:solidFill>
                  <a:prstClr val="black"/>
                </a:solidFill>
                <a:latin typeface="未来荧黑 Normal" panose="020B0400000000000000" pitchFamily="34" charset="-122"/>
                <a:ea typeface="未来荧黑 Normal" panose="020B0400000000000000" pitchFamily="34" charset="-122"/>
                <a:cs typeface="Open Sans" panose="020B0606030504020204" pitchFamily="34" charset="0"/>
              </a:rPr>
              <a:t>12112012</a:t>
            </a:r>
            <a:endParaRPr lang="zh-CN" altLang="en-US" sz="2800" dirty="0">
              <a:solidFill>
                <a:prstClr val="black"/>
              </a:solidFill>
              <a:latin typeface="未来荧黑 Normal" panose="020B0400000000000000" pitchFamily="34" charset="-122"/>
              <a:ea typeface="未来荧黑 Normal" panose="020B04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67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5590569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Problem Formulation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Dataset: TT1000K[1]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E68FFB-D58F-154B-FD18-1C9CB5C4F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707" y="1726520"/>
            <a:ext cx="9753600" cy="41338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335C880-74CA-D4A5-E2B6-69AF5FF34829}"/>
              </a:ext>
            </a:extLst>
          </p:cNvPr>
          <p:cNvSpPr txBox="1"/>
          <p:nvPr/>
        </p:nvSpPr>
        <p:spPr>
          <a:xfrm>
            <a:off x="3240168" y="562953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https://cg.cs.tsinghua.edu.cn/traffic-sign/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90A710-7CD4-F1A6-A58F-CCD4903371CB}"/>
              </a:ext>
            </a:extLst>
          </p:cNvPr>
          <p:cNvSpPr txBox="1"/>
          <p:nvPr/>
        </p:nvSpPr>
        <p:spPr>
          <a:xfrm>
            <a:off x="314816" y="6488668"/>
            <a:ext cx="11583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[1]Z. Zhu, D. Liang, S. Zhang, X. Huang, B. Li, and S. Hu, “Traffic-Sign Detection and Classification in the Wild,” 2016.</a:t>
            </a:r>
          </a:p>
        </p:txBody>
      </p:sp>
    </p:spTree>
    <p:extLst>
      <p:ext uri="{BB962C8B-B14F-4D97-AF65-F5344CB8AC3E}">
        <p14:creationId xmlns:p14="http://schemas.microsoft.com/office/powerpoint/2010/main" val="33693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5076774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Problem Formulation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Dataset: TT1000K[1]</a:t>
            </a:r>
            <a:endParaRPr kumimoji="0" lang="en-US" altLang="zh-CN" sz="12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F8742FB-36F4-74CA-5AFF-E2CFF82F9AAB}"/>
              </a:ext>
            </a:extLst>
          </p:cNvPr>
          <p:cNvSpPr txBox="1"/>
          <p:nvPr/>
        </p:nvSpPr>
        <p:spPr>
          <a:xfrm>
            <a:off x="392566" y="1692407"/>
            <a:ext cx="11160126" cy="1996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100,000 Tencent Street View panoramas.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30,000 containing traffic sign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Different weather conditions…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FCAAB5-33D3-BB76-43A4-F05968D010DA}"/>
              </a:ext>
            </a:extLst>
          </p:cNvPr>
          <p:cNvSpPr txBox="1"/>
          <p:nvPr/>
        </p:nvSpPr>
        <p:spPr>
          <a:xfrm>
            <a:off x="314816" y="6488668"/>
            <a:ext cx="11583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[1]Z. Zhu, D. Liang, S. Zhang, X. Huang, B. Li, and S. Hu, “Traffic-Sign Detection and Classification in the Wild,” 2016.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6EF8AF4-E407-847A-9C7B-A07D0F58C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28" y="3807540"/>
            <a:ext cx="2504113" cy="250411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FC44C61-45BE-6C2D-D000-03905DF3CFF3}"/>
              </a:ext>
            </a:extLst>
          </p:cNvPr>
          <p:cNvSpPr txBox="1"/>
          <p:nvPr/>
        </p:nvSpPr>
        <p:spPr>
          <a:xfrm>
            <a:off x="7411703" y="2215858"/>
            <a:ext cx="42878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"3344": {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"path": "train/3344.jpg",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"id": 3344,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"objects": [</a:t>
            </a:r>
          </a:p>
          <a:p>
            <a:pPr lvl="1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bbox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{</a:t>
            </a:r>
          </a:p>
          <a:p>
            <a:pPr lvl="3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xmin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1775.0,</a:t>
            </a:r>
          </a:p>
          <a:p>
            <a:pPr lvl="3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ymin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897.0,</a:t>
            </a:r>
          </a:p>
          <a:p>
            <a:pPr lvl="3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xmax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1822.0,</a:t>
            </a:r>
          </a:p>
          <a:p>
            <a:pPr lvl="3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ymax</a:t>
            </a:r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": 949.0</a:t>
            </a:r>
          </a:p>
          <a:p>
            <a:pPr lvl="2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 lvl="2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"category": "pl60"</a:t>
            </a:r>
          </a:p>
          <a:p>
            <a:pPr lvl="1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C006B"/>
                </a:solidFill>
                <a:effectLst/>
                <a:latin typeface="Consolas" panose="020B0609020204030204" pitchFamily="49" charset="0"/>
              </a:rPr>
              <a:t>},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311BF0C-4ED2-9FD9-69F8-315E86525ECB}"/>
              </a:ext>
            </a:extLst>
          </p:cNvPr>
          <p:cNvGrpSpPr/>
          <p:nvPr/>
        </p:nvGrpSpPr>
        <p:grpSpPr>
          <a:xfrm>
            <a:off x="4278099" y="3778233"/>
            <a:ext cx="2065551" cy="2505249"/>
            <a:chOff x="4782924" y="3271556"/>
            <a:chExt cx="2504113" cy="303716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A08F3B6-0123-1033-A362-11DB1400A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450" t="37981" r="4572" b="42639"/>
            <a:stretch/>
          </p:blipFill>
          <p:spPr>
            <a:xfrm>
              <a:off x="4782924" y="3271556"/>
              <a:ext cx="2504113" cy="3037169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0BA921C-FBBF-EE47-1420-86B3D0471BCA}"/>
                </a:ext>
              </a:extLst>
            </p:cNvPr>
            <p:cNvSpPr/>
            <p:nvPr/>
          </p:nvSpPr>
          <p:spPr>
            <a:xfrm>
              <a:off x="5838825" y="4139421"/>
              <a:ext cx="488950" cy="463550"/>
            </a:xfrm>
            <a:prstGeom prst="rect">
              <a:avLst/>
            </a:prstGeom>
            <a:noFill/>
            <a:ln w="76200">
              <a:solidFill>
                <a:schemeClr val="accent4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834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1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320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Lato Black" panose="020F0A02020204030203" pitchFamily="34" charset="0"/>
                <a:ea typeface="思源黑体 CN Heavy" panose="020B0A00000000000000" pitchFamily="34" charset="-122"/>
                <a:cs typeface="+mn-cs"/>
              </a:rPr>
              <a:t>Project Goal</a:t>
            </a:r>
            <a:endParaRPr kumimoji="0" lang="en-US" altLang="zh-CN" sz="16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714CBC-DDF9-41B1-9BDC-CA3A47988EBD}"/>
              </a:ext>
            </a:extLst>
          </p:cNvPr>
          <p:cNvSpPr txBox="1"/>
          <p:nvPr/>
        </p:nvSpPr>
        <p:spPr>
          <a:xfrm>
            <a:off x="515938" y="1465263"/>
            <a:ext cx="11160126" cy="525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State-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of-the-art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Model Evaluation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Literature 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✅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Mu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ltiple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 models training, evaluation and selection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Improve the selected model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Try to refine the best model (YOLOv8) using various methods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Compare the refined model with the original one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✅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Collect customize dataset and evaluation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solidFill>
                  <a:srgbClr val="3C3C3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In-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SUSTech Dataset and Wild Dataset: images + videos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 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27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1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3BCAF4-D11F-4A3D-AB13-4CE6658F4E6E}"/>
              </a:ext>
            </a:extLst>
          </p:cNvPr>
          <p:cNvSpPr txBox="1"/>
          <p:nvPr/>
        </p:nvSpPr>
        <p:spPr>
          <a:xfrm>
            <a:off x="515938" y="549275"/>
            <a:ext cx="5751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spc="300" dirty="0">
                <a:solidFill>
                  <a:srgbClr val="F2F2F2">
                    <a:lumMod val="25000"/>
                  </a:srgbClr>
                </a:solidFill>
                <a:latin typeface="Lato Black" panose="020F0A02020204030203" pitchFamily="34" charset="0"/>
                <a:ea typeface="思源黑体 CN Heavy" panose="020B0A00000000000000" pitchFamily="34" charset="-122"/>
              </a:rPr>
              <a:t>Novelty of Our Project</a:t>
            </a:r>
            <a:endParaRPr kumimoji="0" lang="en-US" altLang="zh-CN" sz="16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714CBC-DDF9-41B1-9BDC-CA3A47988EBD}"/>
              </a:ext>
            </a:extLst>
          </p:cNvPr>
          <p:cNvSpPr txBox="1"/>
          <p:nvPr/>
        </p:nvSpPr>
        <p:spPr>
          <a:xfrm>
            <a:off x="515938" y="1465263"/>
            <a:ext cx="11160126" cy="4120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State-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of-the-art basic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Model: YOLOv8 series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Compared: Faster R-CNN,TSR-YOLO, YOLOv8n, YOLOv8x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L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ight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-weight SE and ECA attention mechanism refining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Similar </a:t>
            </a: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idea from how TSR-YOLO refines YOLOv4-tiny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rgbClr val="3C3C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Extended custom datasets, as a compliment of TT1000K</a:t>
            </a:r>
          </a:p>
          <a:p>
            <a:pPr marL="742950" lvl="1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Cons of TT1000K: Little data for some signs like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pl15</a:t>
            </a:r>
          </a:p>
        </p:txBody>
      </p:sp>
    </p:spTree>
    <p:extLst>
      <p:ext uri="{BB962C8B-B14F-4D97-AF65-F5344CB8AC3E}">
        <p14:creationId xmlns:p14="http://schemas.microsoft.com/office/powerpoint/2010/main" val="373027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1C7F09F5-DDEF-4959-AD4B-F112F5A7F22C}"/>
              </a:ext>
            </a:extLst>
          </p:cNvPr>
          <p:cNvSpPr/>
          <p:nvPr/>
        </p:nvSpPr>
        <p:spPr>
          <a:xfrm>
            <a:off x="10171173" y="0"/>
            <a:ext cx="2020826" cy="6858000"/>
          </a:xfrm>
          <a:custGeom>
            <a:avLst/>
            <a:gdLst>
              <a:gd name="connsiteX0" fmla="*/ 108571 w 2020826"/>
              <a:gd name="connsiteY0" fmla="*/ 0 h 6858000"/>
              <a:gd name="connsiteX1" fmla="*/ 2020826 w 2020826"/>
              <a:gd name="connsiteY1" fmla="*/ 0 h 6858000"/>
              <a:gd name="connsiteX2" fmla="*/ 2020826 w 2020826"/>
              <a:gd name="connsiteY2" fmla="*/ 6858000 h 6858000"/>
              <a:gd name="connsiteX3" fmla="*/ 0 w 2020826"/>
              <a:gd name="connsiteY3" fmla="*/ 6858000 h 6858000"/>
              <a:gd name="connsiteX4" fmla="*/ 325674 w 2020826"/>
              <a:gd name="connsiteY4" fmla="*/ 5547360 h 6858000"/>
              <a:gd name="connsiteX5" fmla="*/ 1483914 w 2020826"/>
              <a:gd name="connsiteY5" fmla="*/ 5288280 h 6858000"/>
              <a:gd name="connsiteX6" fmla="*/ 920034 w 2020826"/>
              <a:gd name="connsiteY6" fmla="*/ 4130040 h 6858000"/>
              <a:gd name="connsiteX7" fmla="*/ 539034 w 2020826"/>
              <a:gd name="connsiteY7" fmla="*/ 1630680 h 6858000"/>
              <a:gd name="connsiteX8" fmla="*/ 1285794 w 2020826"/>
              <a:gd name="connsiteY8" fmla="*/ 563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0826" h="6858000">
                <a:moveTo>
                  <a:pt x="108571" y="0"/>
                </a:moveTo>
                <a:lnTo>
                  <a:pt x="2020826" y="0"/>
                </a:lnTo>
                <a:lnTo>
                  <a:pt x="2020826" y="6858000"/>
                </a:lnTo>
                <a:lnTo>
                  <a:pt x="0" y="6858000"/>
                </a:lnTo>
                <a:lnTo>
                  <a:pt x="325674" y="5547360"/>
                </a:lnTo>
                <a:lnTo>
                  <a:pt x="1483914" y="5288280"/>
                </a:lnTo>
                <a:lnTo>
                  <a:pt x="920034" y="4130040"/>
                </a:lnTo>
                <a:lnTo>
                  <a:pt x="539034" y="1630680"/>
                </a:lnTo>
                <a:lnTo>
                  <a:pt x="1285794" y="5638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41769EFA-D4C0-40D1-9587-DA975697F139}"/>
              </a:ext>
            </a:extLst>
          </p:cNvPr>
          <p:cNvSpPr/>
          <p:nvPr/>
        </p:nvSpPr>
        <p:spPr>
          <a:xfrm>
            <a:off x="1" y="0"/>
            <a:ext cx="1978765" cy="6858000"/>
          </a:xfrm>
          <a:custGeom>
            <a:avLst/>
            <a:gdLst>
              <a:gd name="connsiteX0" fmla="*/ 0 w 1978765"/>
              <a:gd name="connsiteY0" fmla="*/ 0 h 6858000"/>
              <a:gd name="connsiteX1" fmla="*/ 1978765 w 1978765"/>
              <a:gd name="connsiteY1" fmla="*/ 0 h 6858000"/>
              <a:gd name="connsiteX2" fmla="*/ 1765755 w 1978765"/>
              <a:gd name="connsiteY2" fmla="*/ 1158240 h 6858000"/>
              <a:gd name="connsiteX3" fmla="*/ 1095195 w 1978765"/>
              <a:gd name="connsiteY3" fmla="*/ 1402080 h 6858000"/>
              <a:gd name="connsiteX4" fmla="*/ 394155 w 1978765"/>
              <a:gd name="connsiteY4" fmla="*/ 2118360 h 6858000"/>
              <a:gd name="connsiteX5" fmla="*/ 1232355 w 1978765"/>
              <a:gd name="connsiteY5" fmla="*/ 3429000 h 6858000"/>
              <a:gd name="connsiteX6" fmla="*/ 1811475 w 1978765"/>
              <a:gd name="connsiteY6" fmla="*/ 3810000 h 6858000"/>
              <a:gd name="connsiteX7" fmla="*/ 1491435 w 1978765"/>
              <a:gd name="connsiteY7" fmla="*/ 6096000 h 6858000"/>
              <a:gd name="connsiteX8" fmla="*/ 1647507 w 1978765"/>
              <a:gd name="connsiteY8" fmla="*/ 6858000 h 6858000"/>
              <a:gd name="connsiteX9" fmla="*/ 0 w 197876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8765" h="6858000">
                <a:moveTo>
                  <a:pt x="0" y="0"/>
                </a:moveTo>
                <a:lnTo>
                  <a:pt x="1978765" y="0"/>
                </a:lnTo>
                <a:lnTo>
                  <a:pt x="1765755" y="1158240"/>
                </a:lnTo>
                <a:lnTo>
                  <a:pt x="1095195" y="1402080"/>
                </a:lnTo>
                <a:lnTo>
                  <a:pt x="394155" y="2118360"/>
                </a:lnTo>
                <a:lnTo>
                  <a:pt x="1232355" y="3429000"/>
                </a:lnTo>
                <a:lnTo>
                  <a:pt x="1811475" y="3810000"/>
                </a:lnTo>
                <a:lnTo>
                  <a:pt x="1491435" y="6096000"/>
                </a:lnTo>
                <a:lnTo>
                  <a:pt x="164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C243843B-3B54-432C-95C1-88BA29BB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692"/>
          <a:stretch>
            <a:fillRect/>
          </a:stretch>
        </p:blipFill>
        <p:spPr>
          <a:xfrm rot="3632646">
            <a:off x="7261466" y="544830"/>
            <a:ext cx="6859885" cy="6181200"/>
          </a:xfrm>
          <a:custGeom>
            <a:avLst/>
            <a:gdLst>
              <a:gd name="connsiteX0" fmla="*/ 0 w 6859885"/>
              <a:gd name="connsiteY0" fmla="*/ 1781723 h 6181200"/>
              <a:gd name="connsiteX1" fmla="*/ 1006241 w 6859885"/>
              <a:gd name="connsiteY1" fmla="*/ 0 h 6181200"/>
              <a:gd name="connsiteX2" fmla="*/ 6859885 w 6859885"/>
              <a:gd name="connsiteY2" fmla="*/ 3305888 h 6181200"/>
              <a:gd name="connsiteX3" fmla="*/ 6859885 w 6859885"/>
              <a:gd name="connsiteY3" fmla="*/ 3581120 h 6181200"/>
              <a:gd name="connsiteX4" fmla="*/ 5391471 w 6859885"/>
              <a:gd name="connsiteY4" fmla="*/ 6181200 h 6181200"/>
              <a:gd name="connsiteX5" fmla="*/ 0 w 6859885"/>
              <a:gd name="connsiteY5" fmla="*/ 6181200 h 61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9885" h="6181200">
                <a:moveTo>
                  <a:pt x="0" y="1781723"/>
                </a:moveTo>
                <a:lnTo>
                  <a:pt x="1006241" y="0"/>
                </a:lnTo>
                <a:lnTo>
                  <a:pt x="6859885" y="3305888"/>
                </a:lnTo>
                <a:lnTo>
                  <a:pt x="6859885" y="3581120"/>
                </a:lnTo>
                <a:lnTo>
                  <a:pt x="5391471" y="6181200"/>
                </a:lnTo>
                <a:lnTo>
                  <a:pt x="0" y="6181200"/>
                </a:lnTo>
                <a:close/>
              </a:path>
            </a:pathLst>
          </a:cu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3EBCFBD0-17C7-4754-9380-82E4CA0E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86"/>
          <a:stretch>
            <a:fillRect/>
          </a:stretch>
        </p:blipFill>
        <p:spPr>
          <a:xfrm rot="737125">
            <a:off x="-3621919" y="-823008"/>
            <a:ext cx="6759429" cy="9238303"/>
          </a:xfrm>
          <a:custGeom>
            <a:avLst/>
            <a:gdLst>
              <a:gd name="connsiteX0" fmla="*/ 0 w 6759429"/>
              <a:gd name="connsiteY0" fmla="*/ 6782788 h 9238303"/>
              <a:gd name="connsiteX1" fmla="*/ 534734 w 6759429"/>
              <a:gd name="connsiteY1" fmla="*/ 9238303 h 9238303"/>
              <a:gd name="connsiteX2" fmla="*/ 0 w 6759429"/>
              <a:gd name="connsiteY2" fmla="*/ 9238303 h 9238303"/>
              <a:gd name="connsiteX3" fmla="*/ 2827062 w 6759429"/>
              <a:gd name="connsiteY3" fmla="*/ 856346 h 9238303"/>
              <a:gd name="connsiteX4" fmla="*/ 6759429 w 6759429"/>
              <a:gd name="connsiteY4" fmla="*/ 0 h 9238303"/>
              <a:gd name="connsiteX5" fmla="*/ 6759429 w 6759429"/>
              <a:gd name="connsiteY5" fmla="*/ 7016773 h 9238303"/>
              <a:gd name="connsiteX6" fmla="*/ 4285912 w 6759429"/>
              <a:gd name="connsiteY6" fmla="*/ 7555427 h 92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59429" h="9238303">
                <a:moveTo>
                  <a:pt x="0" y="6782788"/>
                </a:moveTo>
                <a:lnTo>
                  <a:pt x="534734" y="9238303"/>
                </a:lnTo>
                <a:lnTo>
                  <a:pt x="0" y="9238303"/>
                </a:lnTo>
                <a:close/>
                <a:moveTo>
                  <a:pt x="2827062" y="856346"/>
                </a:moveTo>
                <a:lnTo>
                  <a:pt x="6759429" y="0"/>
                </a:lnTo>
                <a:lnTo>
                  <a:pt x="6759429" y="7016773"/>
                </a:lnTo>
                <a:lnTo>
                  <a:pt x="4285912" y="7555427"/>
                </a:lnTo>
                <a:close/>
              </a:path>
            </a:pathLst>
          </a:cu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0030" y="485484"/>
            <a:ext cx="2831940" cy="52035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5E6D88A-4AE7-4D47-A542-489C55D14EE5}"/>
              </a:ext>
            </a:extLst>
          </p:cNvPr>
          <p:cNvGrpSpPr/>
          <p:nvPr/>
        </p:nvGrpSpPr>
        <p:grpSpPr>
          <a:xfrm>
            <a:off x="4289707" y="1984494"/>
            <a:ext cx="3612592" cy="1786036"/>
            <a:chOff x="478970" y="2289294"/>
            <a:chExt cx="3612592" cy="178603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F3BCAF4-D11F-4A3D-AB13-4CE6658F4E6E}"/>
                </a:ext>
              </a:extLst>
            </p:cNvPr>
            <p:cNvSpPr txBox="1"/>
            <p:nvPr/>
          </p:nvSpPr>
          <p:spPr>
            <a:xfrm>
              <a:off x="478970" y="3428999"/>
              <a:ext cx="3612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Related Work</a:t>
              </a:r>
              <a:endParaRPr kumimoji="0" lang="en-US" altLang="zh-CN" sz="1600" b="0" i="0" u="none" strike="noStrike" kern="1200" cap="none" spc="120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Lato Black" panose="020F0A02020204030203" pitchFamily="34" charset="0"/>
                <a:ea typeface="思源黑体 CN Light" panose="020B0300000000000000" pitchFamily="34" charset="-122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D4DCA9-4813-4112-BD9C-4EAA5942E610}"/>
                </a:ext>
              </a:extLst>
            </p:cNvPr>
            <p:cNvSpPr/>
            <p:nvPr/>
          </p:nvSpPr>
          <p:spPr>
            <a:xfrm>
              <a:off x="1585392" y="2289294"/>
              <a:ext cx="1399743" cy="13234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0" b="0" i="0" u="none" strike="noStrike" kern="1200" cap="none" spc="100" normalizeH="0" baseline="0" noProof="0" dirty="0">
                  <a:ln>
                    <a:noFill/>
                  </a:ln>
                  <a:gradFill>
                    <a:gsLst>
                      <a:gs pos="0">
                        <a:srgbClr val="EBA123"/>
                      </a:gs>
                      <a:gs pos="100000">
                        <a:srgbClr val="E6551A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Lato Black" panose="020F0A02020204030203" pitchFamily="34" charset="0"/>
                  <a:ea typeface="等线" panose="02010600030101010101" pitchFamily="2" charset="-122"/>
                  <a:cs typeface="+mn-cs"/>
                </a:rPr>
                <a:t>02</a:t>
              </a: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EBA123"/>
                    </a:gs>
                    <a:gs pos="100000">
                      <a:srgbClr val="E6551A"/>
                    </a:gs>
                  </a:gsLst>
                  <a:lin ang="2700000" scaled="0"/>
                </a:gra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13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1A46D14B-784F-4555-9678-457EDAE6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95AB9F-3CC6-4317-A403-E505DDA96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2"/>
          <a:stretch>
            <a:fillRect/>
          </a:stretch>
        </p:blipFill>
        <p:spPr>
          <a:xfrm flipH="1">
            <a:off x="0" y="4642142"/>
            <a:ext cx="12192000" cy="2215859"/>
          </a:xfrm>
          <a:custGeom>
            <a:avLst/>
            <a:gdLst>
              <a:gd name="connsiteX0" fmla="*/ 12192000 w 12192000"/>
              <a:gd name="connsiteY0" fmla="*/ 0 h 2215859"/>
              <a:gd name="connsiteX1" fmla="*/ 0 w 12192000"/>
              <a:gd name="connsiteY1" fmla="*/ 0 h 2215859"/>
              <a:gd name="connsiteX2" fmla="*/ 0 w 12192000"/>
              <a:gd name="connsiteY2" fmla="*/ 2215859 h 2215859"/>
              <a:gd name="connsiteX3" fmla="*/ 12192000 w 12192000"/>
              <a:gd name="connsiteY3" fmla="*/ 2215859 h 22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15859">
                <a:moveTo>
                  <a:pt x="12192000" y="0"/>
                </a:moveTo>
                <a:lnTo>
                  <a:pt x="0" y="0"/>
                </a:lnTo>
                <a:lnTo>
                  <a:pt x="0" y="2215859"/>
                </a:lnTo>
                <a:lnTo>
                  <a:pt x="12192000" y="2215859"/>
                </a:lnTo>
                <a:close/>
              </a:path>
            </a:pathLst>
          </a:cu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3B68CD-D25A-6846-46DE-F87A0DEED0A8}"/>
              </a:ext>
            </a:extLst>
          </p:cNvPr>
          <p:cNvSpPr txBox="1"/>
          <p:nvPr/>
        </p:nvSpPr>
        <p:spPr>
          <a:xfrm>
            <a:off x="515938" y="549275"/>
            <a:ext cx="2169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YOLOv8</a:t>
            </a:r>
            <a:endParaRPr kumimoji="0" lang="en-US" altLang="zh-CN" sz="1400" b="0" i="0" u="none" strike="noStrike" kern="1200" cap="none" spc="1200" normalizeH="0" baseline="0" noProof="0" dirty="0">
              <a:ln>
                <a:noFill/>
              </a:ln>
              <a:gradFill>
                <a:gsLst>
                  <a:gs pos="0">
                    <a:srgbClr val="EBA123"/>
                  </a:gs>
                  <a:gs pos="100000">
                    <a:srgbClr val="E6551A"/>
                  </a:gs>
                </a:gsLst>
                <a:lin ang="2700000" scaled="0"/>
              </a:gradFill>
              <a:effectLst/>
              <a:uLnTx/>
              <a:uFillTx/>
              <a:latin typeface="Lato Black" panose="020F0A02020204030203" pitchFamily="34" charset="0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684BE9-79F0-81AC-6E0E-FD6A9177A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486" y="1005840"/>
            <a:ext cx="6317274" cy="54950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E2EB0D-A197-5954-538F-09C1569B68ED}"/>
              </a:ext>
            </a:extLst>
          </p:cNvPr>
          <p:cNvSpPr txBox="1"/>
          <p:nvPr/>
        </p:nvSpPr>
        <p:spPr>
          <a:xfrm>
            <a:off x="318719" y="1590258"/>
            <a:ext cx="53667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Open-source, easy to modify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state-of-the-art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Faster, more accurate, and simpler than YOLOv5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Real-time Object Detection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Backbone-Neck-Head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models: n, s, m, l, x</a:t>
            </a:r>
          </a:p>
        </p:txBody>
      </p:sp>
    </p:spTree>
    <p:extLst>
      <p:ext uri="{BB962C8B-B14F-4D97-AF65-F5344CB8AC3E}">
        <p14:creationId xmlns:p14="http://schemas.microsoft.com/office/powerpoint/2010/main" val="610811286"/>
      </p:ext>
    </p:extLst>
  </p:cSld>
  <p:clrMapOvr>
    <a:masterClrMapping/>
  </p:clrMapOvr>
</p:sld>
</file>

<file path=ppt/theme/theme1.xml><?xml version="1.0" encoding="utf-8"?>
<a:theme xmlns:a="http://schemas.openxmlformats.org/drawingml/2006/main" name="已停用母版样式">
  <a:themeElements>
    <a:clrScheme name="南方科技大学专属配色方案 01">
      <a:dk1>
        <a:srgbClr val="ED6C00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1111</Words>
  <Application>Microsoft Office PowerPoint</Application>
  <PresentationFormat>宽屏</PresentationFormat>
  <Paragraphs>248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Akrobat Black</vt:lpstr>
      <vt:lpstr>等线</vt:lpstr>
      <vt:lpstr>思源黑体 CN Bold</vt:lpstr>
      <vt:lpstr>思源黑体 CN Heavy</vt:lpstr>
      <vt:lpstr>思源黑体 CN Light</vt:lpstr>
      <vt:lpstr>思源黑体 CN Regular</vt:lpstr>
      <vt:lpstr>微软雅黑</vt:lpstr>
      <vt:lpstr>未来荧黑 Normal</vt:lpstr>
      <vt:lpstr>Arial</vt:lpstr>
      <vt:lpstr>Consolas</vt:lpstr>
      <vt:lpstr>Lato Black</vt:lpstr>
      <vt:lpstr>Open Sans SemiBold</vt:lpstr>
      <vt:lpstr>Overpass</vt:lpstr>
      <vt:lpstr>Wingdings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斯特 樊</cp:lastModifiedBy>
  <cp:revision>48</cp:revision>
  <dcterms:created xsi:type="dcterms:W3CDTF">2019-12-04T07:19:48Z</dcterms:created>
  <dcterms:modified xsi:type="dcterms:W3CDTF">2024-01-13T05:49:30Z</dcterms:modified>
</cp:coreProperties>
</file>